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0" r:id="rId3"/>
    <p:sldId id="315" r:id="rId4"/>
    <p:sldId id="257" r:id="rId5"/>
    <p:sldId id="316" r:id="rId6"/>
    <p:sldId id="325" r:id="rId7"/>
    <p:sldId id="259" r:id="rId8"/>
    <p:sldId id="327" r:id="rId9"/>
    <p:sldId id="328" r:id="rId10"/>
    <p:sldId id="329" r:id="rId11"/>
    <p:sldId id="320" r:id="rId12"/>
    <p:sldId id="349" r:id="rId13"/>
    <p:sldId id="350" r:id="rId14"/>
    <p:sldId id="313" r:id="rId15"/>
    <p:sldId id="337" r:id="rId16"/>
    <p:sldId id="354" r:id="rId17"/>
    <p:sldId id="287" r:id="rId18"/>
    <p:sldId id="330" r:id="rId19"/>
    <p:sldId id="333" r:id="rId20"/>
    <p:sldId id="355" r:id="rId21"/>
    <p:sldId id="356" r:id="rId22"/>
    <p:sldId id="331" r:id="rId23"/>
    <p:sldId id="334" r:id="rId24"/>
    <p:sldId id="357" r:id="rId25"/>
    <p:sldId id="340" r:id="rId26"/>
    <p:sldId id="338" r:id="rId27"/>
    <p:sldId id="341" r:id="rId28"/>
    <p:sldId id="342" r:id="rId29"/>
    <p:sldId id="344" r:id="rId30"/>
    <p:sldId id="346" r:id="rId31"/>
    <p:sldId id="306" r:id="rId32"/>
    <p:sldId id="303" r:id="rId33"/>
    <p:sldId id="304" r:id="rId34"/>
    <p:sldId id="279" r:id="rId35"/>
    <p:sldId id="352" r:id="rId36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59" autoAdjust="0"/>
    <p:restoredTop sz="94708" autoAdjust="0"/>
  </p:normalViewPr>
  <p:slideViewPr>
    <p:cSldViewPr snapToGrid="0" showGuides="1">
      <p:cViewPr varScale="1">
        <p:scale>
          <a:sx n="87" d="100"/>
          <a:sy n="87" d="100"/>
        </p:scale>
        <p:origin x="96" y="174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42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4D188-6CDF-B2C1-24BE-567BC71A7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008A-8D65-4C82-B1AF-1CB3746DB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5411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55" userDrawn="1">
          <p15:clr>
            <a:srgbClr val="F26B43"/>
          </p15:clr>
        </p15:guide>
        <p15:guide id="2" pos="216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AB979-CB80-4209-BFD9-C7D478E76106}" type="datetimeFigureOut">
              <a:rPr lang="en-AU" smtClean="0"/>
              <a:t>6/06/2026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AE04E-6483-432B-866E-4433CF00F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56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3931-D0FF-468A-B013-1DFB8EC8ACCD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416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8754-8F0C-48F1-B531-074B39AC2FF2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747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8617-5EE7-4DC8-A5E9-D27ED1BBC181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051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3D95-3BBD-4F90-BE11-A9E1F128515C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771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3B66-806D-440A-B8F4-D49634FD9B15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84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F16A-CFE5-4BDF-A925-2C3074D65CD3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6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FD49-7113-4139-9013-37C1B8E6DE9B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978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2CE-3F6E-45F7-B97F-D5DF0E5A58C6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45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711-48EE-4624-89F8-00A821C114B2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58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F148-89A7-414A-907A-76B68345317F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32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8BC3-0597-4671-9429-0C35440DE080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8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BA78-C151-46BE-AE34-7927E47FADAA}" type="datetime1">
              <a:rPr lang="en-AU" smtClean="0"/>
              <a:t>6/06/2026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AD780-5C05-47A3-A1CD-F2FE4A771A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F368A4-F2F5-D5E1-5038-98D4DF5F6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30" y="2466924"/>
            <a:ext cx="9144000" cy="948941"/>
          </a:xfrm>
        </p:spPr>
        <p:txBody>
          <a:bodyPr>
            <a:normAutofit/>
          </a:bodyPr>
          <a:lstStyle/>
          <a:p>
            <a:r>
              <a:rPr lang="en-AU" sz="4400" b="1" dirty="0"/>
              <a:t>Today - # 3: </a:t>
            </a:r>
            <a:r>
              <a:rPr lang="en-AU" sz="4400" b="1" dirty="0">
                <a:solidFill>
                  <a:srgbClr val="FF0000"/>
                </a:solidFill>
              </a:rPr>
              <a:t>Mature</a:t>
            </a:r>
            <a:r>
              <a:rPr lang="en-AU" sz="4400" b="1" dirty="0"/>
              <a:t> Love</a:t>
            </a:r>
            <a:endParaRPr lang="en-AU" sz="4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1594A-7955-49E2-926B-ECD7E720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346F7-4045-5F68-1010-8A03BB38A72C}"/>
              </a:ext>
            </a:extLst>
          </p:cNvPr>
          <p:cNvSpPr txBox="1"/>
          <p:nvPr/>
        </p:nvSpPr>
        <p:spPr>
          <a:xfrm>
            <a:off x="3764385" y="3426396"/>
            <a:ext cx="462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accent6">
                    <a:lumMod val="75000"/>
                  </a:schemeClr>
                </a:solidFill>
              </a:rPr>
              <a:t>Colossians 3 / Ephesians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16E3F-CF13-639F-D586-85935F3D733E}"/>
              </a:ext>
            </a:extLst>
          </p:cNvPr>
          <p:cNvSpPr txBox="1"/>
          <p:nvPr/>
        </p:nvSpPr>
        <p:spPr>
          <a:xfrm>
            <a:off x="4351281" y="2338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“…</a:t>
            </a:r>
            <a:r>
              <a:rPr lang="en-US" dirty="0"/>
              <a:t>By this everyone will know that you are my disciples, if you </a:t>
            </a:r>
            <a:r>
              <a:rPr lang="en-US" b="1" dirty="0">
                <a:solidFill>
                  <a:srgbClr val="FF0000"/>
                </a:solidFill>
              </a:rPr>
              <a:t>love</a:t>
            </a:r>
            <a:r>
              <a:rPr lang="en-US" dirty="0"/>
              <a:t> one another.” John 13:35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65A96DC7-657D-8EC7-409D-05C8E282F4B5}"/>
              </a:ext>
            </a:extLst>
          </p:cNvPr>
          <p:cNvSpPr/>
          <p:nvPr/>
        </p:nvSpPr>
        <p:spPr>
          <a:xfrm>
            <a:off x="530352" y="310896"/>
            <a:ext cx="11155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AU" sz="2800" b="1" dirty="0"/>
              <a:t>🔑  </a:t>
            </a:r>
            <a:r>
              <a:rPr lang="en-US" sz="2800" b="1" dirty="0">
                <a:solidFill>
                  <a:srgbClr val="26312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Message Series -</a:t>
            </a:r>
            <a:endParaRPr lang="en-US" sz="2800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1AEE8204-E09F-EA0D-A6EE-7AA18396D00B}"/>
              </a:ext>
            </a:extLst>
          </p:cNvPr>
          <p:cNvSpPr/>
          <p:nvPr/>
        </p:nvSpPr>
        <p:spPr>
          <a:xfrm>
            <a:off x="530352" y="877824"/>
            <a:ext cx="11155680" cy="0"/>
          </a:xfrm>
          <a:prstGeom prst="line">
            <a:avLst/>
          </a:prstGeom>
          <a:noFill/>
          <a:ln w="22860">
            <a:solidFill>
              <a:srgbClr val="C58B35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21530-39A2-5151-3A9A-3B8D13B57579}"/>
              </a:ext>
            </a:extLst>
          </p:cNvPr>
          <p:cNvSpPr txBox="1"/>
          <p:nvPr/>
        </p:nvSpPr>
        <p:spPr>
          <a:xfrm>
            <a:off x="2070539" y="4989803"/>
            <a:ext cx="7914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👉  Get your Journal out or you phone to take notes!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7D7D3-9B8F-479E-D4FA-0D8C9BFD89EF}"/>
              </a:ext>
            </a:extLst>
          </p:cNvPr>
          <p:cNvSpPr txBox="1"/>
          <p:nvPr/>
        </p:nvSpPr>
        <p:spPr>
          <a:xfrm>
            <a:off x="2706427" y="1051041"/>
            <a:ext cx="667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/>
              <a:t>OVERALL QUESTION</a:t>
            </a:r>
            <a:r>
              <a:rPr lang="en-US" dirty="0"/>
              <a:t>: What does </a:t>
            </a:r>
            <a:r>
              <a:rPr lang="en-US" b="1" dirty="0"/>
              <a:t>Love</a:t>
            </a:r>
            <a:r>
              <a:rPr lang="en-US" dirty="0"/>
              <a:t> “</a:t>
            </a:r>
            <a:r>
              <a:rPr lang="en-US" b="1" dirty="0">
                <a:solidFill>
                  <a:srgbClr val="FF0000"/>
                </a:solidFill>
              </a:rPr>
              <a:t>LOOK</a:t>
            </a:r>
            <a:r>
              <a:rPr lang="en-US" dirty="0"/>
              <a:t>” like from the outside?</a:t>
            </a:r>
          </a:p>
          <a:p>
            <a:pPr algn="ctr"/>
            <a:r>
              <a:rPr lang="en-US" dirty="0"/>
              <a:t>How will someone </a:t>
            </a:r>
            <a:r>
              <a:rPr lang="en-US" dirty="0">
                <a:solidFill>
                  <a:srgbClr val="FF0000"/>
                </a:solidFill>
              </a:rPr>
              <a:t>see</a:t>
            </a:r>
            <a:r>
              <a:rPr lang="en-US" dirty="0"/>
              <a:t> that you “love one another”?</a:t>
            </a:r>
          </a:p>
        </p:txBody>
      </p:sp>
    </p:spTree>
    <p:extLst>
      <p:ext uri="{BB962C8B-B14F-4D97-AF65-F5344CB8AC3E}">
        <p14:creationId xmlns:p14="http://schemas.microsoft.com/office/powerpoint/2010/main" val="253613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CE87-BFCD-F31C-17D8-19B185D3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Ephesians 4:31–32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FC12A-86AC-6897-C23D-F17D2C0B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baseline="30000" dirty="0"/>
              <a:t>31 </a:t>
            </a:r>
            <a:r>
              <a:rPr lang="en-US" sz="4000" dirty="0"/>
              <a:t>Let all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bitterness</a:t>
            </a:r>
            <a:r>
              <a:rPr lang="en-US" sz="4000" dirty="0"/>
              <a:t> and wrath and anger and clamor and slander be put away from you, along with all malice. </a:t>
            </a:r>
            <a:r>
              <a:rPr lang="en-US" sz="4000" b="1" baseline="30000" dirty="0"/>
              <a:t>32 </a:t>
            </a:r>
            <a:r>
              <a:rPr lang="en-US" sz="4000" dirty="0">
                <a:solidFill>
                  <a:srgbClr val="FF0000"/>
                </a:solidFill>
              </a:rPr>
              <a:t>Be kind to one another</a:t>
            </a:r>
            <a:r>
              <a:rPr lang="en-US" sz="4000" dirty="0"/>
              <a:t>, tenderhearted, </a:t>
            </a:r>
            <a:r>
              <a:rPr lang="en-US" sz="4000" dirty="0">
                <a:solidFill>
                  <a:srgbClr val="FF0000"/>
                </a:solidFill>
              </a:rPr>
              <a:t>forgiving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one another</a:t>
            </a:r>
            <a:r>
              <a:rPr lang="en-US" sz="4000" dirty="0"/>
              <a:t>,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as God in Christ forgave you</a:t>
            </a:r>
            <a:r>
              <a:rPr lang="en-US" sz="4000" dirty="0"/>
              <a:t>.</a:t>
            </a:r>
            <a:endParaRPr lang="en-AU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8773A-03F6-1A76-EB52-9DFA3DCE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019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AF031037-962E-B9F8-C249-595137CFAC03}"/>
              </a:ext>
            </a:extLst>
          </p:cNvPr>
          <p:cNvSpPr/>
          <p:nvPr/>
        </p:nvSpPr>
        <p:spPr>
          <a:xfrm>
            <a:off x="530352" y="310896"/>
            <a:ext cx="11155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Mature</a:t>
            </a:r>
            <a:r>
              <a:rPr lang="en-US" sz="2800" b="1" dirty="0">
                <a:solidFill>
                  <a:srgbClr val="26312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Love - One Coin - with Two Commands</a:t>
            </a:r>
            <a:endParaRPr lang="en-US" sz="2800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048A4D60-C5C1-2569-A8CC-E0E371275E66}"/>
              </a:ext>
            </a:extLst>
          </p:cNvPr>
          <p:cNvSpPr/>
          <p:nvPr/>
        </p:nvSpPr>
        <p:spPr>
          <a:xfrm>
            <a:off x="530352" y="877824"/>
            <a:ext cx="11155680" cy="0"/>
          </a:xfrm>
          <a:prstGeom prst="line">
            <a:avLst/>
          </a:prstGeom>
          <a:noFill/>
          <a:ln w="22860">
            <a:solidFill>
              <a:srgbClr val="C58B35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3A34EA70-2B8E-9CBE-0BA8-DD6630A6B962}"/>
              </a:ext>
            </a:extLst>
          </p:cNvPr>
          <p:cNvSpPr/>
          <p:nvPr/>
        </p:nvSpPr>
        <p:spPr>
          <a:xfrm>
            <a:off x="914400" y="1187048"/>
            <a:ext cx="4480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>
                <a:solidFill>
                  <a:srgbClr val="C58B35"/>
                </a:solidFill>
              </a:rPr>
              <a:t>Heads - Command 1</a:t>
            </a:r>
            <a:endParaRPr lang="en-US" sz="40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069DF9F-A87E-8B3F-F24F-D533DF241DC7}"/>
              </a:ext>
            </a:extLst>
          </p:cNvPr>
          <p:cNvSpPr/>
          <p:nvPr/>
        </p:nvSpPr>
        <p:spPr>
          <a:xfrm>
            <a:off x="315310" y="1954928"/>
            <a:ext cx="5423337" cy="29218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6312B"/>
                </a:solidFill>
              </a:rPr>
              <a:t>Bear With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(Patience / Endurance / Long-suffering)</a:t>
            </a:r>
            <a:endParaRPr lang="en-US" sz="3200" dirty="0">
              <a:solidFill>
                <a:srgbClr val="26312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6312B"/>
                </a:solidFill>
              </a:rPr>
              <a:t>But Warning</a:t>
            </a:r>
            <a:r>
              <a:rPr lang="en-US" sz="3200" dirty="0">
                <a:solidFill>
                  <a:srgbClr val="26312B"/>
                </a:solidFill>
              </a:rPr>
              <a:t>… You can put up with someone </a:t>
            </a:r>
            <a:r>
              <a:rPr lang="en-US" sz="3200" i="1" dirty="0">
                <a:solidFill>
                  <a:srgbClr val="26312B"/>
                </a:solidFill>
              </a:rPr>
              <a:t>without</a:t>
            </a:r>
            <a:r>
              <a:rPr lang="en-US" sz="3200" dirty="0">
                <a:solidFill>
                  <a:srgbClr val="26312B"/>
                </a:solidFill>
              </a:rPr>
              <a:t> forgiving them!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64DAE07B-E0B8-DC49-45E5-F85EA1299EF1}"/>
              </a:ext>
            </a:extLst>
          </p:cNvPr>
          <p:cNvSpPr/>
          <p:nvPr/>
        </p:nvSpPr>
        <p:spPr>
          <a:xfrm>
            <a:off x="6812280" y="1176538"/>
            <a:ext cx="4480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>
                <a:solidFill>
                  <a:srgbClr val="C58B35"/>
                </a:solidFill>
              </a:rPr>
              <a:t>Tails - Command 2</a:t>
            </a:r>
            <a:endParaRPr lang="en-US" sz="40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0FBE635-788D-CFE2-130D-5F6FAD0689AB}"/>
              </a:ext>
            </a:extLst>
          </p:cNvPr>
          <p:cNvSpPr/>
          <p:nvPr/>
        </p:nvSpPr>
        <p:spPr>
          <a:xfrm>
            <a:off x="6720840" y="1407525"/>
            <a:ext cx="4663440" cy="41424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6312B"/>
                </a:solidFill>
              </a:rPr>
              <a:t>Forgive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(Release / Cancel Debt / Reconciliation, </a:t>
            </a:r>
            <a:r>
              <a:rPr lang="en-AU" sz="2800" dirty="0">
                <a:solidFill>
                  <a:srgbClr val="FF0000"/>
                </a:solidFill>
              </a:rPr>
              <a:t>Let Go</a:t>
            </a:r>
            <a:r>
              <a:rPr lang="en-AU" sz="2800" dirty="0"/>
              <a:t>)</a:t>
            </a:r>
            <a:endParaRPr lang="en-US" sz="2800" b="1" dirty="0">
              <a:solidFill>
                <a:srgbClr val="26312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6312B"/>
                </a:solidFill>
              </a:rPr>
              <a:t>But… </a:t>
            </a:r>
            <a:r>
              <a:rPr lang="en-US" sz="2800" dirty="0">
                <a:solidFill>
                  <a:srgbClr val="26312B"/>
                </a:solidFill>
              </a:rPr>
              <a:t>Some people “forgive” but </a:t>
            </a:r>
            <a:r>
              <a:rPr lang="en-US" sz="2800" i="1" dirty="0">
                <a:solidFill>
                  <a:srgbClr val="26312B"/>
                </a:solidFill>
              </a:rPr>
              <a:t>walk away </a:t>
            </a:r>
            <a:r>
              <a:rPr lang="en-US" sz="2800" dirty="0">
                <a:solidFill>
                  <a:srgbClr val="26312B"/>
                </a:solidFill>
              </a:rPr>
              <a:t>from the relationship as the easy way out.</a:t>
            </a: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D9EFB2C9-BF30-06F9-6030-8708CAED9BE9}"/>
              </a:ext>
            </a:extLst>
          </p:cNvPr>
          <p:cNvSpPr/>
          <p:nvPr/>
        </p:nvSpPr>
        <p:spPr>
          <a:xfrm>
            <a:off x="6035988" y="1554480"/>
            <a:ext cx="0" cy="3200400"/>
          </a:xfrm>
          <a:prstGeom prst="line">
            <a:avLst/>
          </a:prstGeom>
          <a:noFill/>
          <a:ln w="25400">
            <a:solidFill>
              <a:srgbClr val="C58B35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553F9A1E-82AA-B451-2003-175D06143169}"/>
              </a:ext>
            </a:extLst>
          </p:cNvPr>
          <p:cNvSpPr/>
          <p:nvPr/>
        </p:nvSpPr>
        <p:spPr>
          <a:xfrm>
            <a:off x="1005840" y="5160195"/>
            <a:ext cx="10149840" cy="136823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52705B"/>
                </a:solidFill>
              </a:rPr>
              <a:t>Only together do they form mature love.</a:t>
            </a:r>
          </a:p>
          <a:p>
            <a:pPr algn="ctr"/>
            <a:r>
              <a:rPr lang="en-US" sz="3600" dirty="0"/>
              <a:t>The Holy Spirit can help you pursue reconciliation </a:t>
            </a:r>
            <a:r>
              <a:rPr lang="en-US" sz="3600" i="1" dirty="0">
                <a:solidFill>
                  <a:srgbClr val="FF0000"/>
                </a:solidFill>
              </a:rPr>
              <a:t>where possible</a:t>
            </a:r>
            <a:r>
              <a:rPr lang="en-US" sz="36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F00A95-FC50-00D3-E52A-7E1826E7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77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6083-F0DD-E2DC-2B98-6A56A445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6"/>
            <a:ext cx="10515600" cy="912835"/>
          </a:xfrm>
        </p:spPr>
        <p:txBody>
          <a:bodyPr/>
          <a:lstStyle/>
          <a:p>
            <a:r>
              <a:rPr lang="en-AU" dirty="0"/>
              <a:t>Heads: To Bear with One Another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4493E-071E-E8AC-3C46-87BD4A270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839"/>
            <a:ext cx="10515600" cy="4976124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Endures (Put up with) their weakness</a:t>
            </a:r>
          </a:p>
          <a:p>
            <a:r>
              <a:rPr lang="en-AU" dirty="0"/>
              <a:t>Stays relational</a:t>
            </a:r>
          </a:p>
          <a:p>
            <a:r>
              <a:rPr lang="en-AU" dirty="0"/>
              <a:t>Opens up conversation not shut it down</a:t>
            </a:r>
          </a:p>
          <a:p>
            <a:r>
              <a:rPr lang="en-AU" dirty="0"/>
              <a:t>Helps them to grow in Christ</a:t>
            </a:r>
          </a:p>
          <a:p>
            <a:r>
              <a:rPr lang="en-AU" b="1" dirty="0"/>
              <a:t>M</a:t>
            </a:r>
            <a:r>
              <a:rPr lang="en-AU" dirty="0"/>
              <a:t>odel </a:t>
            </a:r>
            <a:r>
              <a:rPr lang="en-AU" b="1" dirty="0"/>
              <a:t>A</a:t>
            </a:r>
            <a:r>
              <a:rPr lang="en-AU" dirty="0"/>
              <a:t>ssist </a:t>
            </a:r>
            <a:r>
              <a:rPr lang="en-AU" b="1" dirty="0"/>
              <a:t>W</a:t>
            </a:r>
            <a:r>
              <a:rPr lang="en-AU" dirty="0"/>
              <a:t>atch and </a:t>
            </a:r>
            <a:r>
              <a:rPr lang="en-AU" b="1" dirty="0"/>
              <a:t>L</a:t>
            </a:r>
            <a:r>
              <a:rPr lang="en-AU" dirty="0"/>
              <a:t>aunch is discipleship. (</a:t>
            </a:r>
            <a:r>
              <a:rPr lang="en-AU" dirty="0" err="1"/>
              <a:t>MAWL</a:t>
            </a:r>
            <a:r>
              <a:rPr lang="en-AU" dirty="0"/>
              <a:t>)</a:t>
            </a:r>
          </a:p>
          <a:p>
            <a:r>
              <a:rPr lang="en-AU" dirty="0"/>
              <a:t>First </a:t>
            </a:r>
            <a:r>
              <a:rPr lang="en-AU" b="1" dirty="0"/>
              <a:t>model</a:t>
            </a:r>
            <a:r>
              <a:rPr lang="en-AU" dirty="0"/>
              <a:t> what you want them to do!</a:t>
            </a:r>
          </a:p>
          <a:p>
            <a:r>
              <a:rPr lang="en-AU" dirty="0"/>
              <a:t>Don’t quit quickly</a:t>
            </a:r>
          </a:p>
          <a:p>
            <a:r>
              <a:rPr lang="en-AU" dirty="0"/>
              <a:t>Make room for immaturity </a:t>
            </a:r>
          </a:p>
          <a:p>
            <a:r>
              <a:rPr lang="en-AU" dirty="0"/>
              <a:t>Remain patient</a:t>
            </a:r>
          </a:p>
          <a:p>
            <a:r>
              <a:rPr lang="en-US" b="1" i="1" dirty="0"/>
              <a:t>Bearing with weakness is not the same as tolerating ongoing destructive sin</a:t>
            </a:r>
            <a:endParaRPr lang="en-AU" b="1" i="1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10204-6EE8-5B25-CAAE-B1D59E9E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12</a:t>
            </a:fld>
            <a:endParaRPr lang="en-AU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228E4DCA-2776-096F-AC73-93B2364FE266}"/>
              </a:ext>
            </a:extLst>
          </p:cNvPr>
          <p:cNvSpPr/>
          <p:nvPr/>
        </p:nvSpPr>
        <p:spPr>
          <a:xfrm>
            <a:off x="530352" y="789688"/>
            <a:ext cx="11155680" cy="0"/>
          </a:xfrm>
          <a:prstGeom prst="line">
            <a:avLst/>
          </a:prstGeom>
          <a:noFill/>
          <a:ln w="22860">
            <a:solidFill>
              <a:srgbClr val="C58B35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6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996F9-615B-41EA-A89D-888493687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49D4-AABC-BF93-11E7-F432014C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6"/>
            <a:ext cx="10515600" cy="912835"/>
          </a:xfrm>
        </p:spPr>
        <p:txBody>
          <a:bodyPr/>
          <a:lstStyle/>
          <a:p>
            <a:r>
              <a:rPr lang="en-AU" dirty="0"/>
              <a:t>Tails: Forgive One Another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558A-2C45-23E7-6452-365DCEC9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839"/>
            <a:ext cx="10515600" cy="4976124"/>
          </a:xfrm>
        </p:spPr>
        <p:txBody>
          <a:bodyPr/>
          <a:lstStyle/>
          <a:p>
            <a:r>
              <a:rPr lang="en-AU" dirty="0"/>
              <a:t>Graciously Release debt</a:t>
            </a:r>
          </a:p>
          <a:p>
            <a:r>
              <a:rPr lang="en-AU" dirty="0"/>
              <a:t>Refuse scorekeeping</a:t>
            </a:r>
          </a:p>
          <a:p>
            <a:r>
              <a:rPr lang="en-AU" dirty="0"/>
              <a:t>Absorb cost</a:t>
            </a:r>
          </a:p>
          <a:p>
            <a:r>
              <a:rPr lang="en-AU" dirty="0"/>
              <a:t>Cancel revenge</a:t>
            </a:r>
          </a:p>
          <a:p>
            <a:r>
              <a:rPr lang="en-AU" dirty="0"/>
              <a:t>Let bitterness die. (It’s a pill that will only kill you.)</a:t>
            </a:r>
          </a:p>
          <a:p>
            <a:r>
              <a:rPr lang="en-US" b="1" dirty="0">
                <a:solidFill>
                  <a:srgbClr val="26312B"/>
                </a:solidFill>
              </a:rPr>
              <a:t>Forgiveness is an ongoing choice not a feeling or eliminating the problem by walking away!  </a:t>
            </a:r>
            <a:endParaRPr lang="en-US" dirty="0"/>
          </a:p>
          <a:p>
            <a:endParaRPr lang="en-AU" dirty="0"/>
          </a:p>
          <a:p>
            <a:r>
              <a:rPr lang="en-AU" dirty="0"/>
              <a:t>👉 “Love absorbs the cost instead of keeping score.”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E559-6C01-6A0D-9273-E5CFA304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13</a:t>
            </a:fld>
            <a:endParaRPr lang="en-AU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9FE95A80-A1F4-2433-A0CF-AE53059928F7}"/>
              </a:ext>
            </a:extLst>
          </p:cNvPr>
          <p:cNvSpPr/>
          <p:nvPr/>
        </p:nvSpPr>
        <p:spPr>
          <a:xfrm>
            <a:off x="530352" y="789688"/>
            <a:ext cx="11155680" cy="0"/>
          </a:xfrm>
          <a:prstGeom prst="line">
            <a:avLst/>
          </a:prstGeom>
          <a:noFill/>
          <a:ln w="22860">
            <a:solidFill>
              <a:srgbClr val="C58B35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0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E0C2-6744-5C18-1470-258B4041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Best Example: Good News of Jesus Christ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0E274-2069-EB42-C323-B1F9C847D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b="1" dirty="0"/>
              <a:t>all</a:t>
            </a:r>
            <a:r>
              <a:rPr lang="en-US" dirty="0"/>
              <a:t> have sinned and fallen short of the glory of God.  (Rom 3:23)</a:t>
            </a:r>
          </a:p>
          <a:p>
            <a:r>
              <a:rPr lang="en-US" dirty="0"/>
              <a:t>For the </a:t>
            </a:r>
            <a:r>
              <a:rPr lang="en-US" b="1" dirty="0"/>
              <a:t>wages</a:t>
            </a:r>
            <a:r>
              <a:rPr lang="en-US" dirty="0"/>
              <a:t> of sin is </a:t>
            </a:r>
            <a:r>
              <a:rPr lang="en-US" b="1" dirty="0"/>
              <a:t>death</a:t>
            </a:r>
            <a:r>
              <a:rPr lang="en-US" dirty="0"/>
              <a:t>, but the </a:t>
            </a:r>
            <a:r>
              <a:rPr lang="en-US" b="1" dirty="0"/>
              <a:t>free gift</a:t>
            </a:r>
            <a:r>
              <a:rPr lang="en-US" dirty="0"/>
              <a:t> of God is </a:t>
            </a:r>
            <a:r>
              <a:rPr lang="en-US" b="1" dirty="0"/>
              <a:t>eternal life </a:t>
            </a:r>
            <a:r>
              <a:rPr lang="en-US" dirty="0"/>
              <a:t>in Christ Jesus our Lord. (Rom 6:23)</a:t>
            </a:r>
          </a:p>
          <a:p>
            <a:r>
              <a:rPr lang="en-US" dirty="0"/>
              <a:t>…but God shows his love for us in that 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while we were still sinners</a:t>
            </a:r>
            <a:r>
              <a:rPr lang="en-US" dirty="0"/>
              <a:t>, Christ died for us. (Rom 5:8)</a:t>
            </a:r>
          </a:p>
          <a:p>
            <a:endParaRPr lang="en-US" dirty="0"/>
          </a:p>
          <a:p>
            <a:r>
              <a:rPr lang="en-US" dirty="0"/>
              <a:t>Here’s the catch….</a:t>
            </a:r>
          </a:p>
          <a:p>
            <a:r>
              <a:rPr lang="en-AU" b="1" dirty="0"/>
              <a:t>Col 3:12 &amp; Eph 4:32</a:t>
            </a:r>
          </a:p>
          <a:p>
            <a:r>
              <a:rPr lang="en-AU" b="1" dirty="0"/>
              <a:t>“As the Lord forgave you, so you also </a:t>
            </a:r>
            <a:r>
              <a:rPr lang="en-AU" b="1" dirty="0">
                <a:solidFill>
                  <a:srgbClr val="FF0000"/>
                </a:solidFill>
              </a:rPr>
              <a:t>must</a:t>
            </a:r>
            <a:r>
              <a:rPr lang="en-AU" b="1" dirty="0"/>
              <a:t> forgive!” </a:t>
            </a: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A6109-E766-F84E-DF53-FD3FB46D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14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E762B-724E-510B-269C-37E271CE8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75" y="3665809"/>
            <a:ext cx="1382250" cy="28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FC9A0-F63D-9BB1-5E62-82373FC1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821"/>
            <a:ext cx="10515600" cy="5851142"/>
          </a:xfrm>
        </p:spPr>
        <p:txBody>
          <a:bodyPr>
            <a:normAutofit/>
          </a:bodyPr>
          <a:lstStyle/>
          <a:p>
            <a:r>
              <a:rPr lang="en-US" sz="4000" dirty="0"/>
              <a:t>You offended God infinitely more than anyone has offended you.</a:t>
            </a:r>
          </a:p>
          <a:p>
            <a:r>
              <a:rPr lang="en-US" sz="4000" dirty="0"/>
              <a:t>Yet Christ:</a:t>
            </a:r>
          </a:p>
          <a:p>
            <a:pPr lvl="1"/>
            <a:r>
              <a:rPr lang="en-US" sz="4000" dirty="0"/>
              <a:t>Moved toward you</a:t>
            </a:r>
          </a:p>
          <a:p>
            <a:pPr lvl="1"/>
            <a:r>
              <a:rPr lang="en-US" sz="4000" dirty="0"/>
              <a:t>Absorbed your debt</a:t>
            </a:r>
          </a:p>
          <a:p>
            <a:pPr lvl="1"/>
            <a:r>
              <a:rPr lang="en-US" sz="4000" dirty="0"/>
              <a:t>Paid your cost</a:t>
            </a:r>
          </a:p>
          <a:p>
            <a:pPr lvl="1"/>
            <a:r>
              <a:rPr lang="en-US" sz="4000" dirty="0"/>
              <a:t>Offered a way back to God (reconciliation)</a:t>
            </a:r>
          </a:p>
          <a:p>
            <a:r>
              <a:rPr lang="en-US" sz="4000" dirty="0"/>
              <a:t>👉 </a:t>
            </a:r>
            <a:r>
              <a:rPr lang="en-US" sz="4000" b="1" dirty="0"/>
              <a:t>The cross is forgiveness with nails in it.</a:t>
            </a:r>
          </a:p>
          <a:p>
            <a:endParaRPr lang="en-AU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8FA11-8813-3F0F-0C8D-E3C7F8B7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1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5485-225A-44A9-0216-8741100B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Three Coins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F3BA7-365E-AF85-A0A7-726E58B7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16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2E13A-D4EF-AEAD-0D98-9EDF7CA90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4205-07E9-921A-F7D8-2309EC1C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70" y="914401"/>
            <a:ext cx="10515600" cy="5644054"/>
          </a:xfrm>
        </p:spPr>
        <p:txBody>
          <a:bodyPr>
            <a:normAutofit fontScale="92500" lnSpcReduction="20000"/>
          </a:bodyPr>
          <a:lstStyle/>
          <a:p>
            <a:r>
              <a:rPr lang="en-AU" sz="4400" dirty="0"/>
              <a:t>Why is money valuable?</a:t>
            </a:r>
          </a:p>
          <a:p>
            <a:r>
              <a:rPr lang="en-US" sz="4400" dirty="0"/>
              <a:t>Because someone absorbs the cost.</a:t>
            </a:r>
          </a:p>
          <a:p>
            <a:r>
              <a:rPr lang="en-US" sz="4400" b="1" dirty="0"/>
              <a:t>A</a:t>
            </a:r>
            <a:r>
              <a:rPr lang="en-US" sz="4400" dirty="0"/>
              <a:t> </a:t>
            </a:r>
            <a:r>
              <a:rPr lang="en-US" sz="4400" b="1" dirty="0"/>
              <a:t>shiny coin </a:t>
            </a:r>
            <a:r>
              <a:rPr lang="en-US" sz="4400" dirty="0"/>
              <a:t>fresh from the mint has never been through circulation. </a:t>
            </a:r>
          </a:p>
          <a:p>
            <a:r>
              <a:rPr lang="en-US" sz="4400" dirty="0"/>
              <a:t>But </a:t>
            </a:r>
            <a:r>
              <a:rPr lang="en-US" sz="4400" b="1" dirty="0"/>
              <a:t>a worn coin</a:t>
            </a:r>
            <a:r>
              <a:rPr lang="en-US" sz="4400" dirty="0"/>
              <a:t>?</a:t>
            </a:r>
          </a:p>
          <a:p>
            <a:r>
              <a:rPr lang="en-US" sz="4400" dirty="0"/>
              <a:t>That coin has bumped into thousands of other coins.</a:t>
            </a:r>
          </a:p>
          <a:p>
            <a:r>
              <a:rPr lang="en-US" sz="4400" dirty="0"/>
              <a:t>Handled. Scratched. Slightly Bent. Dented. Dropped. Lost and found.</a:t>
            </a:r>
          </a:p>
          <a:p>
            <a:r>
              <a:rPr lang="en-US" sz="4400" dirty="0"/>
              <a:t>Yet it still has the </a:t>
            </a:r>
            <a:r>
              <a:rPr lang="en-US" sz="4400" b="1" dirty="0"/>
              <a:t>same</a:t>
            </a:r>
            <a:r>
              <a:rPr lang="en-US" sz="4400" dirty="0"/>
              <a:t> value!</a:t>
            </a:r>
            <a:endParaRPr lang="en-AU" sz="4400" dirty="0"/>
          </a:p>
          <a:p>
            <a:pPr algn="ctr"/>
            <a:endParaRPr lang="en-AU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8954F-CCDC-E8F3-0C7C-6E54A990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17</a:t>
            </a:fld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21A3AD-2D9B-0183-B13E-BBABD34F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99" y="-191920"/>
            <a:ext cx="11070021" cy="1325563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As stated, Real Love always costs you something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71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88BF-32D0-B11E-99F2-FBFC063A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Christian community is like that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F633A-4A2C-8139-3065-87C8CA4ED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you stay close to people long enough, there will be friction. </a:t>
            </a:r>
          </a:p>
          <a:p>
            <a:r>
              <a:rPr lang="en-US" sz="3600" dirty="0"/>
              <a:t>Churches are full of broken sinful people.  That includes you and me! (“Stuck in Traffic”)</a:t>
            </a:r>
          </a:p>
          <a:p>
            <a:r>
              <a:rPr lang="en-US" sz="3600" dirty="0"/>
              <a:t>But </a:t>
            </a:r>
            <a:r>
              <a:rPr lang="en-US" sz="3600" b="1" dirty="0"/>
              <a:t>mature love </a:t>
            </a:r>
            <a:r>
              <a:rPr lang="en-US" sz="3600" dirty="0"/>
              <a:t>does not throw people away because of scratches and dents.</a:t>
            </a:r>
          </a:p>
          <a:p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59DEA-6690-4B4B-F254-81F72DF6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39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A8FE-B133-3DFB-C1F7-D167B782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283"/>
            <a:ext cx="10515600" cy="4873680"/>
          </a:xfrm>
        </p:spPr>
        <p:txBody>
          <a:bodyPr>
            <a:noAutofit/>
          </a:bodyPr>
          <a:lstStyle/>
          <a:p>
            <a:r>
              <a:rPr lang="en-US" sz="4000" dirty="0"/>
              <a:t>👉 Love is easy at a distance.</a:t>
            </a:r>
            <a:br>
              <a:rPr lang="en-US" sz="4000" dirty="0"/>
            </a:br>
            <a:r>
              <a:rPr lang="en-US" sz="4000" dirty="0"/>
              <a:t>Love is tested up close.</a:t>
            </a:r>
          </a:p>
          <a:p>
            <a:r>
              <a:rPr lang="en-US" sz="3600" dirty="0"/>
              <a:t>👉 </a:t>
            </a:r>
            <a:r>
              <a:rPr lang="en-US" sz="3600" b="1" dirty="0"/>
              <a:t>Friction is not proof love failed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It is proof people are involved.</a:t>
            </a:r>
          </a:p>
          <a:p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F78E4-CF83-831B-56D9-877CD8A9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6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DCC1-AE4A-33E1-DD20-4DE1BCA3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Opening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6490-4212-15AC-C328-C1E3558AA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Take us on a journey</a:t>
            </a:r>
          </a:p>
          <a:p>
            <a:r>
              <a:rPr lang="en-AU" dirty="0"/>
              <a:t>Open our ears and hearts</a:t>
            </a:r>
          </a:p>
          <a:p>
            <a:r>
              <a:rPr lang="en-AU" dirty="0"/>
              <a:t>Stop us from being offended</a:t>
            </a:r>
          </a:p>
          <a:p>
            <a:r>
              <a:rPr lang="en-AU" dirty="0"/>
              <a:t>Convict us to align with you</a:t>
            </a:r>
          </a:p>
          <a:p>
            <a:r>
              <a:rPr lang="en-AU" dirty="0"/>
              <a:t>Help us to grow!</a:t>
            </a:r>
          </a:p>
          <a:p>
            <a:r>
              <a:rPr lang="en-AU" dirty="0"/>
              <a:t>Expand your kingdom, thy will be done!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58A8-CACB-30DA-1D73-88A7973B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7802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9FEE7-F46E-EED5-791F-22C1E472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20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D27B3-60FC-F62D-1253-C2FAA7A64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4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48E34-E489-9215-0947-CAE6A52B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21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CCF95-1E8F-373C-8B6A-A84565783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11" y="0"/>
            <a:ext cx="6926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F0F8-2CFC-253B-835A-BAD7122C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0" y="133905"/>
            <a:ext cx="10515600" cy="864585"/>
          </a:xfrm>
        </p:spPr>
        <p:txBody>
          <a:bodyPr/>
          <a:lstStyle/>
          <a:p>
            <a:pPr algn="ctr"/>
            <a:r>
              <a:rPr lang="en-US" dirty="0"/>
              <a:t>Two real coins… and one counterfeit.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F40DE-8CD4-6267-97DA-30EDC7751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791200"/>
          </a:xfrm>
        </p:spPr>
        <p:txBody>
          <a:bodyPr>
            <a:normAutofit/>
          </a:bodyPr>
          <a:lstStyle/>
          <a:p>
            <a:r>
              <a:rPr lang="en-AU" sz="3200" dirty="0"/>
              <a:t>Some relationships look like love</a:t>
            </a:r>
            <a:br>
              <a:rPr lang="en-AU" sz="3200" dirty="0"/>
            </a:br>
            <a:r>
              <a:rPr lang="en-AU" sz="3200" dirty="0"/>
              <a:t>on the outside…</a:t>
            </a:r>
          </a:p>
          <a:p>
            <a:r>
              <a:rPr lang="en-AU" sz="3200" dirty="0"/>
              <a:t>🙂 Smiling outwardly</a:t>
            </a:r>
            <a:br>
              <a:rPr lang="en-AU" sz="3200" dirty="0"/>
            </a:br>
            <a:r>
              <a:rPr lang="en-AU" sz="3200" dirty="0"/>
              <a:t>😠 Bitter inwardly</a:t>
            </a:r>
          </a:p>
          <a:p>
            <a:r>
              <a:rPr lang="en-AU" sz="3200" dirty="0"/>
              <a:t>🤝 Polite publicly</a:t>
            </a:r>
            <a:br>
              <a:rPr lang="en-AU" sz="3200" dirty="0"/>
            </a:br>
            <a:r>
              <a:rPr lang="en-AU" sz="3200" dirty="0"/>
              <a:t>🗣 </a:t>
            </a:r>
            <a:r>
              <a:rPr lang="en-AU" sz="3200" dirty="0">
                <a:solidFill>
                  <a:srgbClr val="FF0000"/>
                </a:solidFill>
              </a:rPr>
              <a:t>Gossip</a:t>
            </a:r>
            <a:r>
              <a:rPr lang="en-AU" sz="3200" dirty="0"/>
              <a:t> privately</a:t>
            </a:r>
          </a:p>
          <a:p>
            <a:r>
              <a:rPr lang="en-AU" sz="3200" dirty="0"/>
              <a:t>🕊 Avoiding conflict</a:t>
            </a:r>
            <a:br>
              <a:rPr lang="en-AU" sz="3200" dirty="0"/>
            </a:br>
            <a:r>
              <a:rPr lang="en-AU" sz="3200" dirty="0"/>
              <a:t>❄ Building distance</a:t>
            </a:r>
          </a:p>
          <a:p>
            <a:r>
              <a:rPr lang="en-AU" sz="3200" dirty="0"/>
              <a:t>👉 Fake peace is not real peace.</a:t>
            </a:r>
          </a:p>
          <a:p>
            <a:r>
              <a:rPr lang="en-AU" sz="3200" dirty="0"/>
              <a:t>Real love forgives honestly.</a:t>
            </a:r>
          </a:p>
          <a:p>
            <a:endParaRPr lang="en-AU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B43AC-D6AE-4FAC-4F46-06380C81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6E7A-E865-50A1-179F-76857D7E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95"/>
            <a:ext cx="10515600" cy="72795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Danger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FFBD-ACCF-A558-E803-6E2DF70E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871"/>
            <a:ext cx="10515600" cy="5591503"/>
          </a:xfrm>
        </p:spPr>
        <p:txBody>
          <a:bodyPr>
            <a:noAutofit/>
          </a:bodyPr>
          <a:lstStyle/>
          <a:p>
            <a:r>
              <a:rPr lang="en-US" sz="3200" b="1" dirty="0"/>
              <a:t>Unresolved Offence Becomes Poison</a:t>
            </a:r>
          </a:p>
          <a:p>
            <a:r>
              <a:rPr lang="en-US" sz="3200" dirty="0"/>
              <a:t>Small offences become:</a:t>
            </a:r>
            <a:br>
              <a:rPr lang="en-US" sz="3200" dirty="0"/>
            </a:br>
            <a:r>
              <a:rPr lang="en-US" sz="3200" dirty="0"/>
              <a:t>Bitterness</a:t>
            </a:r>
            <a:br>
              <a:rPr lang="en-US" sz="3200" dirty="0"/>
            </a:br>
            <a:r>
              <a:rPr lang="en-US" sz="3200" dirty="0"/>
              <a:t>Distance</a:t>
            </a:r>
            <a:br>
              <a:rPr lang="en-US" sz="3200" dirty="0"/>
            </a:br>
            <a:r>
              <a:rPr lang="en-US" sz="3200" dirty="0"/>
              <a:t>Coldness</a:t>
            </a:r>
            <a:br>
              <a:rPr lang="en-US" sz="3200" dirty="0"/>
            </a:br>
            <a:r>
              <a:rPr lang="en-US" sz="3200" dirty="0"/>
              <a:t>Suspicion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Gossip</a:t>
            </a:r>
            <a:br>
              <a:rPr lang="en-US" sz="3200" dirty="0"/>
            </a:br>
            <a:r>
              <a:rPr lang="en-US" sz="3200" dirty="0"/>
              <a:t>Division</a:t>
            </a:r>
          </a:p>
          <a:p>
            <a:r>
              <a:rPr lang="en-US" sz="3200" dirty="0"/>
              <a:t>Many churches do not explode overnight.</a:t>
            </a:r>
          </a:p>
          <a:p>
            <a:r>
              <a:rPr lang="en-US" sz="3200" u="sng" dirty="0"/>
              <a:t>They slowly freeze</a:t>
            </a:r>
            <a:r>
              <a:rPr lang="en-US" sz="3200" dirty="0"/>
              <a:t>.</a:t>
            </a:r>
          </a:p>
          <a:p>
            <a:r>
              <a:rPr lang="en-US" sz="3200" dirty="0"/>
              <a:t>“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Mature love deals with wounds —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it does not hide them.”</a:t>
            </a:r>
          </a:p>
          <a:p>
            <a:endParaRPr lang="en-US" sz="3200" dirty="0"/>
          </a:p>
          <a:p>
            <a:endParaRPr lang="en-AU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1525B-E719-11BB-1BD6-245C6C8C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14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B70D-44CF-4723-8381-C2170C1A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Forgiveness, Reconciliation &amp; Trust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6E44B-71EF-DEFA-5313-D0B94975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COMMAND</a:t>
            </a:r>
            <a:r>
              <a:rPr lang="en-AU" dirty="0"/>
              <a:t>: Forgiveness - releases revenge, gives grace, &amp; </a:t>
            </a:r>
            <a:r>
              <a:rPr lang="en-US" dirty="0"/>
              <a:t>it hands judgment to God.</a:t>
            </a:r>
            <a:endParaRPr lang="en-AU" dirty="0"/>
          </a:p>
          <a:p>
            <a:pPr lvl="0"/>
            <a:r>
              <a:rPr lang="en-AU" b="1" dirty="0"/>
              <a:t>DESIRED</a:t>
            </a:r>
            <a:r>
              <a:rPr lang="en-AU" dirty="0"/>
              <a:t>: Reconciliation - requires truth, repentance, and safety </a:t>
            </a:r>
          </a:p>
          <a:p>
            <a:pPr lvl="0"/>
            <a:r>
              <a:rPr lang="en-AU" b="1" dirty="0"/>
              <a:t>EARNED</a:t>
            </a:r>
            <a:r>
              <a:rPr lang="en-AU" dirty="0"/>
              <a:t>: Trust - rebuilds over time </a:t>
            </a:r>
          </a:p>
          <a:p>
            <a:r>
              <a:rPr lang="en-US" dirty="0"/>
              <a:t>Some relationships become healthy again.</a:t>
            </a:r>
          </a:p>
          <a:p>
            <a:r>
              <a:rPr lang="en-US" dirty="0"/>
              <a:t>Some require distance, boundaries,</a:t>
            </a:r>
            <a:br>
              <a:rPr lang="en-US" dirty="0"/>
            </a:br>
            <a:r>
              <a:rPr lang="en-US" dirty="0"/>
              <a:t>or leadership involvement.</a:t>
            </a:r>
          </a:p>
          <a:p>
            <a:r>
              <a:rPr lang="en-US" dirty="0"/>
              <a:t>(Home Groups can dig into this more if they want to.)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9B4D1-3206-051A-D169-4AAD01FB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0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1FC2-3448-31AC-F8F1-A8E17599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05"/>
            <a:ext cx="10515600" cy="821833"/>
          </a:xfrm>
        </p:spPr>
        <p:txBody>
          <a:bodyPr/>
          <a:lstStyle/>
          <a:p>
            <a:pPr algn="ctr"/>
            <a:r>
              <a:rPr lang="en-US" b="1" dirty="0"/>
              <a:t>What Mature Love Does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4DDE-06CB-BBE0-6430-FC0F6F244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738"/>
            <a:ext cx="10515600" cy="5518634"/>
          </a:xfrm>
        </p:spPr>
        <p:txBody>
          <a:bodyPr>
            <a:noAutofit/>
          </a:bodyPr>
          <a:lstStyle/>
          <a:p>
            <a:r>
              <a:rPr lang="en-US" sz="3600" b="1" dirty="0"/>
              <a:t>Love Absorbs Cost</a:t>
            </a:r>
          </a:p>
          <a:p>
            <a:r>
              <a:rPr lang="en-US" sz="3600" dirty="0"/>
              <a:t>Forgiveness always costs someone.</a:t>
            </a:r>
          </a:p>
          <a:p>
            <a:r>
              <a:rPr lang="en-US" sz="3600" dirty="0"/>
              <a:t>Jesus absorbed OUR debt.</a:t>
            </a:r>
          </a:p>
          <a:p>
            <a:r>
              <a:rPr lang="en-US" sz="3600" dirty="0"/>
              <a:t>Now we are called to:</a:t>
            </a:r>
            <a:br>
              <a:rPr lang="en-US" sz="3600" dirty="0"/>
            </a:br>
            <a:r>
              <a:rPr lang="en-US" sz="3600" dirty="0"/>
              <a:t>Absorb offence</a:t>
            </a:r>
            <a:br>
              <a:rPr lang="en-US" sz="3600" dirty="0"/>
            </a:br>
            <a:r>
              <a:rPr lang="en-US" sz="3600" dirty="0"/>
              <a:t>Release bitterness</a:t>
            </a:r>
            <a:br>
              <a:rPr lang="en-US" sz="3600" dirty="0"/>
            </a:br>
            <a:r>
              <a:rPr lang="en-US" sz="3600" dirty="0"/>
              <a:t>Refuse scorekeeping</a:t>
            </a:r>
          </a:p>
          <a:p>
            <a:r>
              <a:rPr lang="en-US" sz="3600" dirty="0"/>
              <a:t>👉 “Love keeps no record of wrongs.”</a:t>
            </a:r>
            <a:br>
              <a:rPr lang="en-US" sz="3600" dirty="0"/>
            </a:br>
            <a:r>
              <a:rPr lang="en-US" sz="3600" dirty="0"/>
              <a:t>(1 Corinthians 13)</a:t>
            </a:r>
          </a:p>
          <a:p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0AB7E-0463-399A-C2CC-E8E01FB1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83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59CB-ADB8-6E51-79F3-F3E646BF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10845800" cy="1325563"/>
          </a:xfrm>
        </p:spPr>
        <p:txBody>
          <a:bodyPr/>
          <a:lstStyle/>
          <a:p>
            <a:pPr algn="ctr"/>
            <a:r>
              <a:rPr lang="en-US" b="1" dirty="0"/>
              <a:t>Keeping it Real: Some People Are </a:t>
            </a:r>
            <a:r>
              <a:rPr lang="en-US" b="1" dirty="0">
                <a:solidFill>
                  <a:srgbClr val="FF0000"/>
                </a:solidFill>
              </a:rPr>
              <a:t>Hard</a:t>
            </a:r>
            <a:r>
              <a:rPr lang="en-US" b="1" dirty="0"/>
              <a:t> To Love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EBDF-A55F-B299-5C13-FF48256C7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are </a:t>
            </a:r>
            <a:r>
              <a:rPr lang="en-US" b="1" dirty="0"/>
              <a:t>immature, </a:t>
            </a:r>
            <a:r>
              <a:rPr lang="en-US" dirty="0"/>
              <a:t>regardless of their actual age</a:t>
            </a:r>
          </a:p>
          <a:p>
            <a:r>
              <a:rPr lang="en-US" dirty="0"/>
              <a:t>Some are </a:t>
            </a:r>
            <a:r>
              <a:rPr lang="en-US" b="1" dirty="0"/>
              <a:t>wounded</a:t>
            </a:r>
          </a:p>
          <a:p>
            <a:r>
              <a:rPr lang="en-US" dirty="0"/>
              <a:t>Some are </a:t>
            </a:r>
            <a:r>
              <a:rPr lang="en-US" b="1" dirty="0"/>
              <a:t>exhausting</a:t>
            </a:r>
          </a:p>
          <a:p>
            <a:r>
              <a:rPr lang="en-US" dirty="0"/>
              <a:t>Some </a:t>
            </a:r>
            <a:r>
              <a:rPr lang="en-US" b="1" dirty="0"/>
              <a:t>repeatedly fail (As I do! </a:t>
            </a:r>
            <a:r>
              <a:rPr lang="en-US" dirty="0"/>
              <a:t>I’m just better at hiding it.</a:t>
            </a:r>
            <a:r>
              <a:rPr lang="en-US" b="1" dirty="0"/>
              <a:t>)</a:t>
            </a:r>
          </a:p>
          <a:p>
            <a:r>
              <a:rPr lang="en-US" dirty="0"/>
              <a:t>And yet…</a:t>
            </a:r>
          </a:p>
          <a:p>
            <a:r>
              <a:rPr lang="en-US" dirty="0"/>
              <a:t>God has had to “bear with” us too.</a:t>
            </a:r>
          </a:p>
          <a:p>
            <a:r>
              <a:rPr lang="en-US" dirty="0"/>
              <a:t>👉 Humility changes everything.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DF021-C74F-4646-1C6D-643A1F8B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93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51B8-2D31-49EB-8797-27337714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en-AU" b="1" dirty="0"/>
              <a:t>Scratch or Wound? </a:t>
            </a:r>
            <a:r>
              <a:rPr lang="en-AU" dirty="0"/>
              <a:t>(</a:t>
            </a:r>
            <a:r>
              <a:rPr lang="en-AU" sz="3200" dirty="0"/>
              <a:t>This is </a:t>
            </a:r>
            <a:r>
              <a:rPr lang="en-AU" sz="3200" b="1" dirty="0">
                <a:solidFill>
                  <a:srgbClr val="FF0000"/>
                </a:solidFill>
              </a:rPr>
              <a:t>NOT</a:t>
            </a:r>
            <a:r>
              <a:rPr lang="en-AU" sz="3200" dirty="0"/>
              <a:t> two sides of a coin!)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2BC6B-CDD2-8B1F-4CAE-C9A67F0F6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238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things are:</a:t>
            </a:r>
          </a:p>
          <a:p>
            <a:r>
              <a:rPr lang="en-US" b="1" dirty="0"/>
              <a:t>Scratches</a:t>
            </a:r>
          </a:p>
          <a:p>
            <a:r>
              <a:rPr lang="en-US" dirty="0"/>
              <a:t>Just irritating friction</a:t>
            </a:r>
          </a:p>
          <a:p>
            <a:r>
              <a:rPr lang="en-US" dirty="0"/>
              <a:t>Others are:</a:t>
            </a:r>
          </a:p>
          <a:p>
            <a:r>
              <a:rPr lang="en-US" b="1" dirty="0"/>
              <a:t>Wounds</a:t>
            </a:r>
          </a:p>
          <a:p>
            <a:r>
              <a:rPr lang="en-US" dirty="0"/>
              <a:t>(real sin/damage)</a:t>
            </a:r>
          </a:p>
          <a:p>
            <a:r>
              <a:rPr lang="en-US" dirty="0"/>
              <a:t>Both matter…</a:t>
            </a:r>
            <a:br>
              <a:rPr lang="en-US" dirty="0"/>
            </a:br>
            <a:r>
              <a:rPr lang="en-US" dirty="0"/>
              <a:t>but they are handled differently.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C88A3-5E64-D3D2-77BB-4FB80020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20AA-C377-CCC8-CB79-956E70CA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6"/>
            <a:ext cx="10515600" cy="725487"/>
          </a:xfrm>
        </p:spPr>
        <p:txBody>
          <a:bodyPr/>
          <a:lstStyle/>
          <a:p>
            <a:pPr algn="ctr"/>
            <a:r>
              <a:rPr lang="en-US" b="1" dirty="0"/>
              <a:t>Scratches (“Bear With One Another”)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2A37-6ECF-B543-0DA7-5EBD7C5E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243"/>
            <a:ext cx="10515600" cy="5975231"/>
          </a:xfrm>
        </p:spPr>
        <p:txBody>
          <a:bodyPr>
            <a:noAutofit/>
          </a:bodyPr>
          <a:lstStyle/>
          <a:p>
            <a:r>
              <a:rPr lang="en-US" dirty="0"/>
              <a:t>These are usually:</a:t>
            </a:r>
          </a:p>
          <a:p>
            <a:r>
              <a:rPr lang="en-US" dirty="0"/>
              <a:t>personality friction </a:t>
            </a:r>
          </a:p>
          <a:p>
            <a:r>
              <a:rPr lang="en-US" dirty="0"/>
              <a:t>preferences </a:t>
            </a:r>
          </a:p>
          <a:p>
            <a:r>
              <a:rPr lang="en-US" dirty="0"/>
              <a:t>immaturity </a:t>
            </a:r>
          </a:p>
          <a:p>
            <a:r>
              <a:rPr lang="en-US" dirty="0"/>
              <a:t>misunderstandings </a:t>
            </a:r>
          </a:p>
          <a:p>
            <a:r>
              <a:rPr lang="en-US" dirty="0"/>
              <a:t>annoyances </a:t>
            </a:r>
          </a:p>
          <a:p>
            <a:r>
              <a:rPr lang="en-US" dirty="0"/>
              <a:t>style differences </a:t>
            </a:r>
          </a:p>
          <a:p>
            <a:r>
              <a:rPr lang="en-US" b="1" dirty="0"/>
              <a:t>These require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Patience</a:t>
            </a:r>
            <a:br>
              <a:rPr lang="en-US" dirty="0"/>
            </a:br>
            <a:r>
              <a:rPr lang="en-US" dirty="0"/>
              <a:t>Humility</a:t>
            </a:r>
            <a:br>
              <a:rPr lang="en-US" dirty="0"/>
            </a:br>
            <a:r>
              <a:rPr lang="en-US" dirty="0"/>
              <a:t>Conversation</a:t>
            </a:r>
            <a:br>
              <a:rPr lang="en-US" dirty="0"/>
            </a:br>
            <a:r>
              <a:rPr lang="en-US" dirty="0"/>
              <a:t>Perspective </a:t>
            </a:r>
            <a:br>
              <a:rPr lang="en-US" dirty="0"/>
            </a:br>
            <a:r>
              <a:rPr lang="en-US" dirty="0"/>
              <a:t>Grace</a:t>
            </a:r>
            <a:br>
              <a:rPr lang="en-US" dirty="0"/>
            </a:b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9AFAA-4D84-2856-10E7-47452B6C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9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E744-25E2-38E9-EFCD-93CA2EB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83"/>
            <a:ext cx="10515600" cy="833054"/>
          </a:xfrm>
        </p:spPr>
        <p:txBody>
          <a:bodyPr/>
          <a:lstStyle/>
          <a:p>
            <a:pPr algn="ctr"/>
            <a:r>
              <a:rPr lang="en-US" b="1" dirty="0"/>
              <a:t>Wounds (“Forgive / Confront / Protect”)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097F8-B589-9F45-0347-B45402E2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848"/>
            <a:ext cx="10515600" cy="57071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These involve:</a:t>
            </a:r>
          </a:p>
          <a:p>
            <a:r>
              <a:rPr lang="en-US" dirty="0"/>
              <a:t>real current sin </a:t>
            </a:r>
          </a:p>
          <a:p>
            <a:r>
              <a:rPr lang="en-US" dirty="0"/>
              <a:t>damage </a:t>
            </a:r>
          </a:p>
          <a:p>
            <a:r>
              <a:rPr lang="en-US" dirty="0"/>
              <a:t>abuse </a:t>
            </a:r>
          </a:p>
          <a:p>
            <a:r>
              <a:rPr lang="en-US" dirty="0"/>
              <a:t>betrayal </a:t>
            </a:r>
          </a:p>
          <a:p>
            <a:r>
              <a:rPr lang="en-US" dirty="0"/>
              <a:t>destruction </a:t>
            </a:r>
          </a:p>
          <a:p>
            <a:r>
              <a:rPr lang="en-US" dirty="0"/>
              <a:t>ongoing unrepentance </a:t>
            </a:r>
          </a:p>
          <a:p>
            <a:r>
              <a:rPr lang="en-US" dirty="0"/>
              <a:t>division</a:t>
            </a:r>
          </a:p>
          <a:p>
            <a:r>
              <a:rPr lang="en-US" b="1" dirty="0"/>
              <a:t>These require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Truth</a:t>
            </a:r>
            <a:br>
              <a:rPr lang="en-US" dirty="0"/>
            </a:br>
            <a:r>
              <a:rPr lang="en-US" dirty="0"/>
              <a:t>Repentance</a:t>
            </a:r>
            <a:br>
              <a:rPr lang="en-US" dirty="0"/>
            </a:br>
            <a:r>
              <a:rPr lang="en-US" dirty="0"/>
              <a:t>Forgiveness</a:t>
            </a:r>
            <a:br>
              <a:rPr lang="en-US" dirty="0"/>
            </a:br>
            <a:r>
              <a:rPr lang="en-US" dirty="0"/>
              <a:t>Sometimes boundaries</a:t>
            </a:r>
            <a:br>
              <a:rPr lang="en-US" dirty="0"/>
            </a:br>
            <a:r>
              <a:rPr lang="en-US" dirty="0"/>
              <a:t>Sometimes leadership involvement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80AEE-BB59-DD33-D323-3DBB49C1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96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7FCF-0FFB-0673-B9A1-C9142CDF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434" y="149590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reference to Jesus and His good news</a:t>
            </a:r>
          </a:p>
          <a:p>
            <a:r>
              <a:rPr lang="en-US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clear practical </a:t>
            </a:r>
            <a:r>
              <a:rPr lang="en-US" b="1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application</a:t>
            </a:r>
          </a:p>
          <a:p>
            <a:r>
              <a:rPr lang="en-US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</a:t>
            </a:r>
            <a:r>
              <a:rPr lang="en-US" b="1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action</a:t>
            </a:r>
            <a:r>
              <a:rPr lang="en-US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to take this week</a:t>
            </a:r>
          </a:p>
          <a:p>
            <a:r>
              <a:rPr lang="en-US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person to </a:t>
            </a:r>
            <a:r>
              <a:rPr lang="en-US" b="1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</a:t>
            </a:r>
            <a:r>
              <a:rPr lang="en-US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it with that was not here today</a:t>
            </a:r>
          </a:p>
          <a:p>
            <a:r>
              <a:rPr lang="en-US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close friend to </a:t>
            </a:r>
            <a:r>
              <a:rPr lang="en-US" b="1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spur</a:t>
            </a:r>
            <a:r>
              <a:rPr lang="en-US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you on and </a:t>
            </a:r>
            <a:r>
              <a:rPr lang="en-US" b="1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support</a:t>
            </a:r>
            <a:r>
              <a:rPr lang="en-US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AU" dirty="0">
                <a:solidFill>
                  <a:srgbClr val="263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other in this task</a:t>
            </a:r>
          </a:p>
          <a:p>
            <a:r>
              <a:rPr lang="en-AU" b="1" dirty="0">
                <a:solidFill>
                  <a:srgbClr val="C00000"/>
                </a:solidFill>
              </a:rPr>
              <a:t>Each will only help you grow stronger – no condemnation intended. </a:t>
            </a:r>
            <a:r>
              <a:rPr lang="en-AU" dirty="0"/>
              <a:t>(If you are struggling let me know.)</a:t>
            </a:r>
          </a:p>
          <a:p>
            <a:r>
              <a:rPr lang="en-AU" dirty="0"/>
              <a:t>But… </a:t>
            </a:r>
            <a:r>
              <a:rPr lang="en-AU" b="1" i="1" u="sng" dirty="0"/>
              <a:t>get comfortable with being uncomfortable </a:t>
            </a:r>
          </a:p>
          <a:p>
            <a:endParaRPr lang="en-AU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41811AA5-BEE9-6A45-9660-8F765083804B}"/>
              </a:ext>
            </a:extLst>
          </p:cNvPr>
          <p:cNvSpPr/>
          <p:nvPr/>
        </p:nvSpPr>
        <p:spPr>
          <a:xfrm>
            <a:off x="530352" y="310896"/>
            <a:ext cx="11155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800" b="1" dirty="0">
                <a:solidFill>
                  <a:srgbClr val="26312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Every message in the Series will land the same way</a:t>
            </a:r>
            <a:endParaRPr lang="en-US" sz="2800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29A42C2E-7B35-2C67-1BFE-4D24C69F2230}"/>
              </a:ext>
            </a:extLst>
          </p:cNvPr>
          <p:cNvSpPr/>
          <p:nvPr/>
        </p:nvSpPr>
        <p:spPr>
          <a:xfrm>
            <a:off x="530352" y="877824"/>
            <a:ext cx="11155680" cy="0"/>
          </a:xfrm>
          <a:prstGeom prst="line">
            <a:avLst/>
          </a:prstGeom>
          <a:noFill/>
          <a:ln w="22860">
            <a:solidFill>
              <a:srgbClr val="C58B35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CF9B642-D751-79EC-3A98-590D51B4F1D6}"/>
              </a:ext>
            </a:extLst>
          </p:cNvPr>
          <p:cNvSpPr/>
          <p:nvPr/>
        </p:nvSpPr>
        <p:spPr>
          <a:xfrm>
            <a:off x="530352" y="987552"/>
            <a:ext cx="11155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300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Gospel, application, accountability.</a:t>
            </a:r>
            <a:endParaRPr lang="en-US" sz="1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F09957-6CF2-E1BF-6BFC-23296686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64" y="1318293"/>
            <a:ext cx="523409" cy="1087943"/>
          </a:xfrm>
          <a:prstGeom prst="rect">
            <a:avLst/>
          </a:prstGeom>
        </p:spPr>
      </p:pic>
      <p:sp>
        <p:nvSpPr>
          <p:cNvPr id="7" name="Text 5">
            <a:extLst>
              <a:ext uri="{FF2B5EF4-FFF2-40B4-BE49-F238E27FC236}">
                <a16:creationId xmlns:a16="http://schemas.microsoft.com/office/drawing/2014/main" id="{304A6A9E-779B-8DB7-CBD1-1AF788942C13}"/>
              </a:ext>
            </a:extLst>
          </p:cNvPr>
          <p:cNvSpPr/>
          <p:nvPr/>
        </p:nvSpPr>
        <p:spPr>
          <a:xfrm>
            <a:off x="7935310" y="6448510"/>
            <a:ext cx="4076545" cy="31540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/>
            <a:r>
              <a:rPr lang="en-US" sz="950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Love One Another | Forgiveness and Bearing with| Col 3/Eph 4</a:t>
            </a:r>
            <a:endParaRPr lang="en-US" sz="950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4F67FE3-7F7E-B4B7-815A-D08E699D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6407" y="6364541"/>
            <a:ext cx="2743200" cy="365125"/>
          </a:xfrm>
        </p:spPr>
        <p:txBody>
          <a:bodyPr/>
          <a:lstStyle/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76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66D6-C05C-FD60-49F3-281B5234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50"/>
            <a:ext cx="10515600" cy="110011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Very Important Distinctions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ED54-24B5-CCDC-0EB9-C7AF2645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243"/>
            <a:ext cx="10515600" cy="5027632"/>
          </a:xfrm>
        </p:spPr>
        <p:txBody>
          <a:bodyPr/>
          <a:lstStyle/>
          <a:p>
            <a:r>
              <a:rPr lang="en-US" dirty="0"/>
              <a:t>Not every irritation is abuse.</a:t>
            </a:r>
          </a:p>
          <a:p>
            <a:r>
              <a:rPr lang="en-US" dirty="0"/>
              <a:t>But not every wound is merely irritation either.</a:t>
            </a:r>
          </a:p>
          <a:p>
            <a:r>
              <a:rPr lang="en-US" dirty="0"/>
              <a:t>Disagreeing does not mean they Hate you!</a:t>
            </a:r>
          </a:p>
          <a:p>
            <a:r>
              <a:rPr lang="en-US" dirty="0"/>
              <a:t>Balance and wisdom are gained during our walk with God.</a:t>
            </a:r>
          </a:p>
          <a:p>
            <a:r>
              <a:rPr lang="en-US" dirty="0"/>
              <a:t>“Love covers many irritations… but love does not protect evil.”</a:t>
            </a:r>
          </a:p>
          <a:p>
            <a:r>
              <a:rPr lang="en-US" dirty="0"/>
              <a:t>“</a:t>
            </a:r>
            <a:r>
              <a:rPr lang="en-US" b="1" dirty="0"/>
              <a:t>Some things require patience.  Some things require repentance</a:t>
            </a:r>
            <a:r>
              <a:rPr lang="en-US" dirty="0"/>
              <a:t>.”</a:t>
            </a:r>
          </a:p>
          <a:p>
            <a:r>
              <a:rPr lang="en-US" dirty="0">
                <a:solidFill>
                  <a:srgbClr val="FF0000"/>
                </a:solidFill>
              </a:rPr>
              <a:t>Some poor Christians use the excuse of “Bear with one another” to silence the people they wound!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E08C1-4EA3-AB3C-0266-CB1A8835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62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1DD4-B66E-6D12-2AD6-D26B57A0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915" y="144417"/>
            <a:ext cx="6201087" cy="780501"/>
          </a:xfrm>
        </p:spPr>
        <p:txBody>
          <a:bodyPr/>
          <a:lstStyle/>
          <a:p>
            <a:pPr algn="ctr"/>
            <a:r>
              <a:rPr lang="en-AU" b="1" dirty="0"/>
              <a:t>“Practical Wisdom”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018C-DE21-4BB3-6B9C-EF644A0C7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61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/>
              <a:t>How To Bear With One Another:</a:t>
            </a:r>
            <a:endParaRPr lang="en-AU" sz="3600" dirty="0"/>
          </a:p>
          <a:p>
            <a:r>
              <a:rPr lang="en-AU" sz="3600" b="1" dirty="0"/>
              <a:t>Slow</a:t>
            </a:r>
            <a:r>
              <a:rPr lang="en-AU" sz="3600" dirty="0"/>
              <a:t> down</a:t>
            </a:r>
          </a:p>
          <a:p>
            <a:r>
              <a:rPr lang="en-AU" sz="3600" b="1" dirty="0"/>
              <a:t>Ask</a:t>
            </a:r>
            <a:r>
              <a:rPr lang="en-AU" sz="3600" dirty="0"/>
              <a:t> questions first</a:t>
            </a:r>
          </a:p>
          <a:p>
            <a:r>
              <a:rPr lang="en-AU" sz="3600" b="1" dirty="0"/>
              <a:t>Assume</a:t>
            </a:r>
            <a:r>
              <a:rPr lang="en-AU" sz="3600" dirty="0"/>
              <a:t> less</a:t>
            </a:r>
          </a:p>
          <a:p>
            <a:r>
              <a:rPr lang="en-AU" sz="3600" b="1" dirty="0"/>
              <a:t>Listen</a:t>
            </a:r>
            <a:r>
              <a:rPr lang="en-AU" sz="3600" dirty="0"/>
              <a:t> longer</a:t>
            </a:r>
          </a:p>
          <a:p>
            <a:r>
              <a:rPr lang="en-AU" sz="3600" b="1" dirty="0"/>
              <a:t>Pray</a:t>
            </a:r>
            <a:r>
              <a:rPr lang="en-AU" sz="3600" dirty="0"/>
              <a:t> before reacting</a:t>
            </a:r>
          </a:p>
          <a:p>
            <a:r>
              <a:rPr lang="en-AU" sz="3600" b="1" dirty="0"/>
              <a:t>Speak</a:t>
            </a:r>
            <a:r>
              <a:rPr lang="en-AU" sz="3600" dirty="0"/>
              <a:t> privately first (Matt 18)</a:t>
            </a:r>
          </a:p>
          <a:p>
            <a:r>
              <a:rPr lang="en-AU" sz="3600" b="1" dirty="0"/>
              <a:t>Refuse</a:t>
            </a:r>
            <a:r>
              <a:rPr lang="en-AU" sz="3600" dirty="0"/>
              <a:t> </a:t>
            </a:r>
            <a:r>
              <a:rPr lang="en-AU" sz="3600" dirty="0">
                <a:solidFill>
                  <a:srgbClr val="FF0000"/>
                </a:solidFill>
              </a:rPr>
              <a:t>gossip – (talking about or listening to)</a:t>
            </a:r>
          </a:p>
          <a:p>
            <a:r>
              <a:rPr lang="en-AU" sz="3600" dirty="0"/>
              <a:t>👉 Most conflict grows in the dark.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49FEE-0E4F-6A78-9B9F-8FBC9747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13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24B5-FDC7-E931-7B78-D3142F8C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00"/>
            <a:ext cx="10515600" cy="887942"/>
          </a:xfrm>
        </p:spPr>
        <p:txBody>
          <a:bodyPr/>
          <a:lstStyle/>
          <a:p>
            <a:pPr algn="ctr"/>
            <a:r>
              <a:rPr lang="en-AU" b="1" dirty="0"/>
              <a:t>Diagnostic Questions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924B-18FA-E420-1913-3EE9595D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980"/>
            <a:ext cx="10515600" cy="3775541"/>
          </a:xfrm>
        </p:spPr>
        <p:txBody>
          <a:bodyPr>
            <a:normAutofit lnSpcReduction="10000"/>
          </a:bodyPr>
          <a:lstStyle/>
          <a:p>
            <a:r>
              <a:rPr lang="en-AU" sz="4000" dirty="0"/>
              <a:t>Who am I still </a:t>
            </a:r>
            <a:r>
              <a:rPr lang="en-AU" sz="4000" b="1" dirty="0"/>
              <a:t>holding unforgiveness </a:t>
            </a:r>
            <a:r>
              <a:rPr lang="en-AU" sz="4000" dirty="0"/>
              <a:t>for?</a:t>
            </a:r>
          </a:p>
          <a:p>
            <a:r>
              <a:rPr lang="en-AU" sz="4000" dirty="0"/>
              <a:t>Who do I </a:t>
            </a:r>
            <a:r>
              <a:rPr lang="en-AU" sz="4000" b="1" dirty="0"/>
              <a:t>avoid</a:t>
            </a:r>
            <a:r>
              <a:rPr lang="en-AU" sz="4000" dirty="0"/>
              <a:t>?</a:t>
            </a:r>
          </a:p>
          <a:p>
            <a:r>
              <a:rPr lang="en-AU" sz="4000" dirty="0"/>
              <a:t>Whose name </a:t>
            </a:r>
            <a:r>
              <a:rPr lang="en-AU" sz="4000" b="1" dirty="0"/>
              <a:t>changes</a:t>
            </a:r>
            <a:r>
              <a:rPr lang="en-AU" sz="4000" dirty="0"/>
              <a:t> my attitude immediately?</a:t>
            </a:r>
          </a:p>
          <a:p>
            <a:r>
              <a:rPr lang="en-AU" sz="4000" dirty="0"/>
              <a:t>What offence am I </a:t>
            </a:r>
            <a:r>
              <a:rPr lang="en-AU" sz="4000" b="1" dirty="0"/>
              <a:t>replaying</a:t>
            </a:r>
            <a:r>
              <a:rPr lang="en-AU" sz="4000" dirty="0"/>
              <a:t>?</a:t>
            </a:r>
          </a:p>
          <a:p>
            <a:r>
              <a:rPr lang="en-AU" sz="4000" b="1" dirty="0"/>
              <a:t>Have I asked God to forgive me of more than this</a:t>
            </a:r>
            <a:r>
              <a:rPr lang="en-AU" sz="4000" dirty="0"/>
              <a:t>?</a:t>
            </a:r>
          </a:p>
          <a:p>
            <a:pPr lvl="0"/>
            <a:endParaRPr lang="en-AU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F2F96-249A-FB90-8ED0-32E2B21F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5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E89A-8DE6-3E1E-E887-40BCC2A9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3517"/>
            <a:ext cx="10515600" cy="1325563"/>
          </a:xfrm>
        </p:spPr>
        <p:txBody>
          <a:bodyPr/>
          <a:lstStyle/>
          <a:p>
            <a:pPr algn="ctr"/>
            <a:r>
              <a:rPr lang="en-AU" b="1" dirty="0"/>
              <a:t>Call to Action This Week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7840-41A3-4F07-6B85-DF0BEE6C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/>
              <a:t>Pray</a:t>
            </a:r>
            <a:r>
              <a:rPr lang="en-US" sz="4400" dirty="0"/>
              <a:t> for one person you struggle with;</a:t>
            </a:r>
            <a:br>
              <a:rPr lang="en-US" sz="4400" dirty="0"/>
            </a:br>
            <a:r>
              <a:rPr lang="en-US" sz="4400" b="1" dirty="0"/>
              <a:t>Refuse</a:t>
            </a:r>
            <a:r>
              <a:rPr lang="en-US" sz="4400" dirty="0"/>
              <a:t> gossip or scorekeeping;</a:t>
            </a:r>
            <a:br>
              <a:rPr lang="en-US" sz="4400" dirty="0"/>
            </a:br>
            <a:r>
              <a:rPr lang="en-US" sz="4400" b="1" dirty="0"/>
              <a:t>Start</a:t>
            </a:r>
            <a:r>
              <a:rPr lang="en-US" sz="4400" dirty="0"/>
              <a:t> one hard conversation gently;</a:t>
            </a:r>
            <a:br>
              <a:rPr lang="en-US" sz="4400" dirty="0"/>
            </a:br>
            <a:r>
              <a:rPr lang="en-US" sz="4400" b="1" dirty="0"/>
              <a:t>Release</a:t>
            </a:r>
            <a:r>
              <a:rPr lang="en-US" sz="4400" dirty="0"/>
              <a:t> one offence to God.</a:t>
            </a:r>
          </a:p>
          <a:p>
            <a:r>
              <a:rPr lang="en-US" sz="4400" dirty="0"/>
              <a:t>And:</a:t>
            </a:r>
            <a:br>
              <a:rPr lang="en-US" sz="4400" dirty="0"/>
            </a:br>
            <a:r>
              <a:rPr lang="en-US" sz="4400" dirty="0"/>
              <a:t>Who will you </a:t>
            </a:r>
            <a:r>
              <a:rPr lang="en-US" sz="4400" b="1" dirty="0"/>
              <a:t>share</a:t>
            </a:r>
            <a:r>
              <a:rPr lang="en-US" sz="4400" dirty="0"/>
              <a:t> this with</a:t>
            </a:r>
            <a:br>
              <a:rPr lang="en-US" sz="4400" dirty="0"/>
            </a:br>
            <a:r>
              <a:rPr lang="en-US" sz="4400" dirty="0"/>
              <a:t>that was not here today?</a:t>
            </a:r>
          </a:p>
          <a:p>
            <a:r>
              <a:rPr lang="en-US" sz="4400" dirty="0"/>
              <a:t>Who will </a:t>
            </a:r>
            <a:r>
              <a:rPr lang="en-US" sz="4400" b="1" dirty="0"/>
              <a:t>ask you </a:t>
            </a:r>
            <a:r>
              <a:rPr lang="en-US" sz="4400" dirty="0"/>
              <a:t>if you did it?</a:t>
            </a:r>
          </a:p>
          <a:p>
            <a:endParaRPr lang="en-AU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4F4D9-6B16-BEA7-8F52-B08FBD11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34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C8284-EC95-A38F-81A2-780693E06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F2BD-67E5-E56A-4D02-7B8661D4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48"/>
            <a:ext cx="10515600" cy="758617"/>
          </a:xfrm>
        </p:spPr>
        <p:txBody>
          <a:bodyPr/>
          <a:lstStyle/>
          <a:p>
            <a:pPr algn="ctr"/>
            <a:r>
              <a:rPr lang="en-AU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9B4E-7A2B-248E-40C1-14331BC9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726"/>
            <a:ext cx="10515600" cy="5770179"/>
          </a:xfrm>
        </p:spPr>
        <p:txBody>
          <a:bodyPr>
            <a:noAutofit/>
          </a:bodyPr>
          <a:lstStyle/>
          <a:p>
            <a:r>
              <a:rPr lang="en-US" sz="4000" dirty="0"/>
              <a:t>Mature love:</a:t>
            </a:r>
            <a:br>
              <a:rPr lang="en-US" sz="4000" dirty="0"/>
            </a:br>
            <a:r>
              <a:rPr lang="en-US" sz="4000" dirty="0"/>
              <a:t>Stays soft</a:t>
            </a:r>
            <a:br>
              <a:rPr lang="en-US" sz="4000" dirty="0"/>
            </a:br>
            <a:r>
              <a:rPr lang="en-US" sz="4000" dirty="0"/>
              <a:t>Tells the truth</a:t>
            </a:r>
            <a:br>
              <a:rPr lang="en-US" sz="4000" dirty="0"/>
            </a:br>
            <a:r>
              <a:rPr lang="en-US" sz="4000" dirty="0" err="1"/>
              <a:t>Lets</a:t>
            </a:r>
            <a:r>
              <a:rPr lang="en-US" sz="4000" dirty="0"/>
              <a:t> go of bitterness</a:t>
            </a:r>
            <a:br>
              <a:rPr lang="en-US" sz="4000" dirty="0"/>
            </a:br>
            <a:r>
              <a:rPr lang="en-US" sz="4000" dirty="0"/>
              <a:t>Keeps showing up</a:t>
            </a:r>
          </a:p>
          <a:p>
            <a:r>
              <a:rPr lang="en-US" sz="4000" dirty="0"/>
              <a:t>👉 “Bear with one another… forgive one another… and above all these put on love.”</a:t>
            </a:r>
          </a:p>
          <a:p>
            <a:r>
              <a:rPr lang="en-AU" sz="4000" dirty="0"/>
              <a:t>Love stays.</a:t>
            </a:r>
            <a:br>
              <a:rPr lang="en-AU" sz="4000" dirty="0"/>
            </a:br>
            <a:r>
              <a:rPr lang="en-AU" sz="4000" dirty="0"/>
              <a:t>Love releases.</a:t>
            </a:r>
            <a:br>
              <a:rPr lang="en-AU" sz="4000" dirty="0"/>
            </a:br>
            <a:r>
              <a:rPr lang="en-AU" sz="4000" dirty="0"/>
              <a:t>Love heals.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E2F03-C17F-13B7-BE6E-9DB19FB2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24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B3EF-A132-8BE3-B2F8-07D60910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🎯 Prayer: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80D15-4201-67FE-6782-627B6C641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“Lord, teach us to love each other like You loved us.”</a:t>
            </a:r>
            <a:br>
              <a:rPr lang="en-US" sz="4400" dirty="0"/>
            </a:br>
            <a:endParaRPr lang="en-AU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CA358-77B2-B90B-5B6F-A7326403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35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82D6D-03E8-030B-4DC9-598C50619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30" y="3429000"/>
            <a:ext cx="2231140" cy="2237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F85A39-F067-67D5-142A-A2C7B4C11529}"/>
              </a:ext>
            </a:extLst>
          </p:cNvPr>
          <p:cNvSpPr txBox="1"/>
          <p:nvPr/>
        </p:nvSpPr>
        <p:spPr>
          <a:xfrm>
            <a:off x="625032" y="4132162"/>
            <a:ext cx="6366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Today’s Message can be found at </a:t>
            </a:r>
          </a:p>
          <a:p>
            <a:r>
              <a:rPr lang="en-AU" sz="3600" dirty="0"/>
              <a:t>reboot.meetgodathome.com</a:t>
            </a:r>
          </a:p>
        </p:txBody>
      </p:sp>
    </p:spTree>
    <p:extLst>
      <p:ext uri="{BB962C8B-B14F-4D97-AF65-F5344CB8AC3E}">
        <p14:creationId xmlns:p14="http://schemas.microsoft.com/office/powerpoint/2010/main" val="134302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F836-AF0B-023C-8A14-4F995BC2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Review Previous Messages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74DFE5-AC31-E895-DCDE-D1BF4FAE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1043699"/>
          </a:xfrm>
        </p:spPr>
        <p:txBody>
          <a:bodyPr>
            <a:normAutofit/>
          </a:bodyPr>
          <a:lstStyle/>
          <a:p>
            <a:r>
              <a:rPr lang="en-AU" sz="4400" dirty="0"/>
              <a:t>Who can remember what they were about?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8B475-315F-CAA4-6BAF-748043C3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4</a:t>
            </a:fld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56E1D-A16D-9A6B-EE4B-3971374A5F7F}"/>
              </a:ext>
            </a:extLst>
          </p:cNvPr>
          <p:cNvSpPr txBox="1"/>
          <p:nvPr/>
        </p:nvSpPr>
        <p:spPr>
          <a:xfrm>
            <a:off x="5108013" y="2637378"/>
            <a:ext cx="1839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600" dirty="0"/>
              <a:t>🐘</a:t>
            </a:r>
          </a:p>
        </p:txBody>
      </p:sp>
    </p:spTree>
    <p:extLst>
      <p:ext uri="{BB962C8B-B14F-4D97-AF65-F5344CB8AC3E}">
        <p14:creationId xmlns:p14="http://schemas.microsoft.com/office/powerpoint/2010/main" val="27146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95847693-D750-3F9E-7F40-7C4FEF0139F6}"/>
              </a:ext>
            </a:extLst>
          </p:cNvPr>
          <p:cNvSpPr/>
          <p:nvPr/>
        </p:nvSpPr>
        <p:spPr>
          <a:xfrm>
            <a:off x="530352" y="310896"/>
            <a:ext cx="11155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800" b="1" dirty="0">
                <a:solidFill>
                  <a:srgbClr val="26312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Review: Message 1 – Speech Message 2 – Loads and Burdens</a:t>
            </a:r>
            <a:endParaRPr lang="en-US" sz="2800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5169B78D-9A4E-7D15-FEFA-8DEDA8FF339C}"/>
              </a:ext>
            </a:extLst>
          </p:cNvPr>
          <p:cNvSpPr/>
          <p:nvPr/>
        </p:nvSpPr>
        <p:spPr>
          <a:xfrm>
            <a:off x="530352" y="877824"/>
            <a:ext cx="11155680" cy="0"/>
          </a:xfrm>
          <a:prstGeom prst="line">
            <a:avLst/>
          </a:prstGeom>
          <a:noFill/>
          <a:ln w="22860">
            <a:solidFill>
              <a:srgbClr val="C58B35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A501997F-AC22-1951-B34A-B4B8F9620E46}"/>
              </a:ext>
            </a:extLst>
          </p:cNvPr>
          <p:cNvSpPr/>
          <p:nvPr/>
        </p:nvSpPr>
        <p:spPr>
          <a:xfrm>
            <a:off x="530352" y="987552"/>
            <a:ext cx="11155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300" b="1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Speech</a:t>
            </a:r>
            <a:r>
              <a:rPr lang="en-US" sz="1300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is  a 2-Sided Coin: </a:t>
            </a:r>
            <a:r>
              <a:rPr lang="en-US" sz="1300" b="1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Heads</a:t>
            </a:r>
            <a:r>
              <a:rPr lang="en-US" sz="1300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- Build people up, </a:t>
            </a:r>
            <a:r>
              <a:rPr lang="en-US" sz="1300" b="1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Tails</a:t>
            </a:r>
            <a:r>
              <a:rPr lang="en-US" sz="1300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- Tame the tongue, stop gossip.</a:t>
            </a:r>
            <a:endParaRPr lang="en-US" sz="13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DB61C00E-4A28-7914-6A21-2646111897EC}"/>
              </a:ext>
            </a:extLst>
          </p:cNvPr>
          <p:cNvSpPr/>
          <p:nvPr/>
        </p:nvSpPr>
        <p:spPr>
          <a:xfrm>
            <a:off x="7935310" y="6448510"/>
            <a:ext cx="4076545" cy="31540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/>
            <a:r>
              <a:rPr lang="en-US" sz="950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Love One Another | Forgiveness and Bearing with| Col 3/Eph 4</a:t>
            </a:r>
            <a:endParaRPr lang="en-US" sz="9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47776-7569-CCAC-66CC-0CB7A564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6407" y="6364541"/>
            <a:ext cx="2743200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9A264-E3BB-5813-4B97-DCA0BCE21A91}"/>
              </a:ext>
            </a:extLst>
          </p:cNvPr>
          <p:cNvSpPr txBox="1"/>
          <p:nvPr/>
        </p:nvSpPr>
        <p:spPr>
          <a:xfrm>
            <a:off x="420414" y="1965434"/>
            <a:ext cx="110043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26312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Every word you speak is either building the ‘Church’... Or burning it down. </a:t>
            </a:r>
            <a:r>
              <a:rPr lang="en-US" sz="4000" dirty="0">
                <a:solidFill>
                  <a:srgbClr val="26312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(Eph 4/James 3)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AU" sz="4000" b="1" dirty="0"/>
              <a:t>“Don’t do for someone what God is expecting them to do!</a:t>
            </a:r>
            <a:r>
              <a:rPr lang="en-AU" sz="4000" dirty="0"/>
              <a:t>  </a:t>
            </a:r>
            <a:r>
              <a:rPr lang="en-AU" sz="4000" b="1" dirty="0"/>
              <a:t>But always help with what they cannot do alone.”</a:t>
            </a:r>
            <a:r>
              <a:rPr lang="en-AU" sz="4000" dirty="0"/>
              <a:t> (Gal 6)</a:t>
            </a:r>
          </a:p>
        </p:txBody>
      </p:sp>
    </p:spTree>
    <p:extLst>
      <p:ext uri="{BB962C8B-B14F-4D97-AF65-F5344CB8AC3E}">
        <p14:creationId xmlns:p14="http://schemas.microsoft.com/office/powerpoint/2010/main" val="14176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1991-5A5A-4E18-0218-60C5D528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85"/>
            <a:ext cx="10515600" cy="1325563"/>
          </a:xfrm>
        </p:spPr>
        <p:txBody>
          <a:bodyPr/>
          <a:lstStyle/>
          <a:p>
            <a:pPr algn="ctr"/>
            <a:r>
              <a:rPr lang="en-AU" b="1" dirty="0"/>
              <a:t>Something Beautiful is Happening!!!…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3490-3A97-F649-F2CD-D91F38EA0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1345"/>
            <a:ext cx="10515600" cy="515006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We were going to preach: Week 3 - “</a:t>
            </a:r>
            <a:r>
              <a:rPr lang="en-AU" b="1" dirty="0">
                <a:solidFill>
                  <a:srgbClr val="FF0000"/>
                </a:solidFill>
              </a:rPr>
              <a:t>Serve One Another</a:t>
            </a:r>
            <a:r>
              <a:rPr lang="en-AU" dirty="0"/>
              <a:t>” Acts 2-4</a:t>
            </a:r>
          </a:p>
          <a:p>
            <a:r>
              <a:rPr lang="en-AU" dirty="0"/>
              <a:t>But many of you… are just doing it!</a:t>
            </a:r>
          </a:p>
          <a:p>
            <a:r>
              <a:rPr lang="en-AU" dirty="0"/>
              <a:t>People stepping in Helping quietly Checking on each other with</a:t>
            </a:r>
            <a:br>
              <a:rPr lang="en-AU" dirty="0"/>
            </a:br>
            <a:r>
              <a:rPr lang="en-AU" dirty="0"/>
              <a:t>Practical care</a:t>
            </a:r>
          </a:p>
          <a:p>
            <a:pPr lvl="1"/>
            <a:r>
              <a:rPr lang="en-AU" dirty="0"/>
              <a:t>Meals </a:t>
            </a:r>
          </a:p>
          <a:p>
            <a:pPr lvl="1"/>
            <a:r>
              <a:rPr lang="en-AU" dirty="0"/>
              <a:t>Furniture </a:t>
            </a:r>
          </a:p>
          <a:p>
            <a:pPr lvl="1"/>
            <a:r>
              <a:rPr lang="en-AU" dirty="0"/>
              <a:t>Repairs </a:t>
            </a:r>
          </a:p>
          <a:p>
            <a:pPr lvl="1"/>
            <a:r>
              <a:rPr lang="en-AU" dirty="0"/>
              <a:t>Transport </a:t>
            </a:r>
          </a:p>
          <a:p>
            <a:pPr lvl="1"/>
            <a:r>
              <a:rPr lang="en-AU" dirty="0"/>
              <a:t>Support </a:t>
            </a:r>
          </a:p>
          <a:p>
            <a:pPr lvl="1"/>
            <a:r>
              <a:rPr lang="en-AU" dirty="0"/>
              <a:t>Encouragement </a:t>
            </a:r>
          </a:p>
          <a:p>
            <a:pPr lvl="1"/>
            <a:r>
              <a:rPr lang="en-AU" dirty="0"/>
              <a:t>Prayer</a:t>
            </a:r>
          </a:p>
          <a:p>
            <a:r>
              <a:rPr lang="en-AU" dirty="0"/>
              <a:t>👉 That is what healthy love looks like Keep it up – OUT DO EACH OTHER -- “By this everyone will know…”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B0C77-D6DA-42F4-4004-7AA9B2CC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5930" y="6356350"/>
            <a:ext cx="2743200" cy="365125"/>
          </a:xfrm>
        </p:spPr>
        <p:txBody>
          <a:bodyPr/>
          <a:lstStyle/>
          <a:p>
            <a:pPr algn="l"/>
            <a:fld id="{483AD780-5C05-47A3-A1CD-F2FE4A771ADC}" type="slidenum">
              <a:rPr lang="en-AU" smtClean="0"/>
              <a:pPr algn="l"/>
              <a:t>6</a:t>
            </a:fld>
            <a:endParaRPr lang="en-AU" dirty="0"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4C856C7D-624F-1D5B-28EB-2DA2C46E48DD}"/>
              </a:ext>
            </a:extLst>
          </p:cNvPr>
          <p:cNvSpPr/>
          <p:nvPr/>
        </p:nvSpPr>
        <p:spPr>
          <a:xfrm>
            <a:off x="7935310" y="6448510"/>
            <a:ext cx="4076545" cy="31540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/>
            <a:r>
              <a:rPr lang="en-US" sz="950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Love One Another | Forgiveness and Bearing with| Col 3/Eph 4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180159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6FA1-79E4-573E-2CB0-BCB6E27B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157651"/>
            <a:ext cx="10515600" cy="1040524"/>
          </a:xfrm>
        </p:spPr>
        <p:txBody>
          <a:bodyPr>
            <a:noAutofit/>
          </a:bodyPr>
          <a:lstStyle/>
          <a:p>
            <a:pPr algn="ctr"/>
            <a:r>
              <a:rPr lang="en-AU" b="1" dirty="0"/>
              <a:t>Today:  We Must Have </a:t>
            </a:r>
            <a:r>
              <a:rPr lang="en-AU" b="1" dirty="0">
                <a:solidFill>
                  <a:srgbClr val="FF0000"/>
                </a:solidFill>
              </a:rPr>
              <a:t>Mature</a:t>
            </a:r>
            <a:r>
              <a:rPr lang="en-AU" b="1" dirty="0"/>
              <a:t>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49239-EE60-D554-83A0-70C2B2E3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9" y="2044964"/>
            <a:ext cx="9228082" cy="1680370"/>
          </a:xfrm>
        </p:spPr>
        <p:txBody>
          <a:bodyPr>
            <a:normAutofit/>
          </a:bodyPr>
          <a:lstStyle/>
          <a:p>
            <a:r>
              <a:rPr lang="en-AU" sz="4400" b="1" dirty="0"/>
              <a:t>One truth </a:t>
            </a:r>
            <a:r>
              <a:rPr lang="en-AU" sz="4400" dirty="0"/>
              <a:t>– One coin with two sides</a:t>
            </a:r>
          </a:p>
          <a:p>
            <a:r>
              <a:rPr lang="en-AU" sz="4400" dirty="0"/>
              <a:t>The Three Coins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E20D7-C1F7-E6D8-5A6B-D1591C03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7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59479-54A8-5F73-F143-BC7F73A4BC52}"/>
              </a:ext>
            </a:extLst>
          </p:cNvPr>
          <p:cNvSpPr txBox="1"/>
          <p:nvPr/>
        </p:nvSpPr>
        <p:spPr>
          <a:xfrm>
            <a:off x="2238698" y="3877139"/>
            <a:ext cx="767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(In your small groups go over this again</a:t>
            </a:r>
          </a:p>
          <a:p>
            <a:r>
              <a:rPr lang="en-AU" sz="3600" b="1" dirty="0"/>
              <a:t>SOS</a:t>
            </a:r>
            <a:r>
              <a:rPr lang="en-AU" sz="3600" dirty="0"/>
              <a:t>: </a:t>
            </a:r>
            <a:r>
              <a:rPr lang="en-AU" sz="3600" b="1" dirty="0"/>
              <a:t>S</a:t>
            </a:r>
            <a:r>
              <a:rPr lang="en-AU" sz="3600" dirty="0"/>
              <a:t>ay </a:t>
            </a:r>
            <a:r>
              <a:rPr lang="en-AU" sz="3600" b="1" dirty="0"/>
              <a:t>O</a:t>
            </a:r>
            <a:r>
              <a:rPr lang="en-AU" sz="3600" dirty="0"/>
              <a:t>bey </a:t>
            </a:r>
            <a:r>
              <a:rPr lang="en-AU" sz="3600" b="1" dirty="0"/>
              <a:t>S</a:t>
            </a:r>
            <a:r>
              <a:rPr lang="en-AU" sz="3600" dirty="0"/>
              <a:t>hare &amp; Use Your </a:t>
            </a:r>
            <a:r>
              <a:rPr lang="en-AU" sz="3600" b="1" dirty="0"/>
              <a:t>Coin</a:t>
            </a:r>
            <a:r>
              <a:rPr lang="en-AU" sz="3600" dirty="0"/>
              <a:t>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A917835-01B9-D818-ACF5-B17861FFDF03}"/>
              </a:ext>
            </a:extLst>
          </p:cNvPr>
          <p:cNvSpPr txBox="1">
            <a:spLocks/>
          </p:cNvSpPr>
          <p:nvPr/>
        </p:nvSpPr>
        <p:spPr>
          <a:xfrm>
            <a:off x="2759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3AD780-5C05-47A3-A1CD-F2FE4A771ADC}" type="slidenum">
              <a:rPr lang="en-AU" smtClean="0"/>
              <a:pPr algn="l"/>
              <a:t>7</a:t>
            </a:fld>
            <a:endParaRPr lang="en-AU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0819B15-8914-CD3D-C836-5AEE3852F4C7}"/>
              </a:ext>
            </a:extLst>
          </p:cNvPr>
          <p:cNvSpPr/>
          <p:nvPr/>
        </p:nvSpPr>
        <p:spPr>
          <a:xfrm>
            <a:off x="7935310" y="6448510"/>
            <a:ext cx="4076545" cy="31540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/>
            <a:r>
              <a:rPr lang="en-US" sz="950" dirty="0">
                <a:solidFill>
                  <a:srgbClr val="5F6F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Love One Another | Forgiveness and Bearing with| Col 3/Eph 4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32131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2D75-6CEE-2781-5AD8-D272347C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Forgiveness &amp; Bearing With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D290-6D8B-F9AE-08AD-686F5FF2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40968"/>
          </a:xfrm>
        </p:spPr>
        <p:txBody>
          <a:bodyPr/>
          <a:lstStyle/>
          <a:p>
            <a:r>
              <a:rPr lang="en-AU" dirty="0"/>
              <a:t>Colossians 3:12–14</a:t>
            </a:r>
            <a:br>
              <a:rPr lang="en-AU" dirty="0"/>
            </a:br>
            <a:r>
              <a:rPr lang="en-AU" dirty="0"/>
              <a:t>Ephesians 4:31–32</a:t>
            </a:r>
          </a:p>
          <a:p>
            <a:r>
              <a:rPr lang="en-AU" b="1" dirty="0"/>
              <a:t>“Love </a:t>
            </a:r>
            <a:r>
              <a:rPr lang="en-AU" b="1" dirty="0">
                <a:solidFill>
                  <a:srgbClr val="FF0000"/>
                </a:solidFill>
              </a:rPr>
              <a:t>does not </a:t>
            </a:r>
            <a:r>
              <a:rPr lang="en-AU" b="1" dirty="0"/>
              <a:t>keep score.</a:t>
            </a:r>
          </a:p>
          <a:p>
            <a:r>
              <a:rPr lang="en-AU" b="1" dirty="0"/>
              <a:t>Love </a:t>
            </a:r>
            <a:r>
              <a:rPr lang="en-AU" b="1" dirty="0">
                <a:solidFill>
                  <a:srgbClr val="FF0000"/>
                </a:solidFill>
              </a:rPr>
              <a:t>absorbs</a:t>
            </a:r>
            <a:r>
              <a:rPr lang="en-AU" b="1" dirty="0"/>
              <a:t> cost.</a:t>
            </a:r>
          </a:p>
          <a:p>
            <a:r>
              <a:rPr lang="en-US" b="1" dirty="0"/>
              <a:t>Love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chooses</a:t>
            </a:r>
            <a:r>
              <a:rPr lang="en-US" dirty="0"/>
              <a:t> to preserve the </a:t>
            </a:r>
            <a:r>
              <a:rPr lang="en-US" b="1" dirty="0"/>
              <a:t>relationship</a:t>
            </a:r>
            <a:r>
              <a:rPr lang="en-AU" b="1" dirty="0"/>
              <a:t>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3E46C-3858-7D3D-A14A-CBA652EB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361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A7AB-5D1A-5DCB-9239-57C4CAB6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Colossians 3:12-14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E1623-0261-4185-97B6-590DE702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825625"/>
            <a:ext cx="11225048" cy="4351338"/>
          </a:xfrm>
        </p:spPr>
        <p:txBody>
          <a:bodyPr>
            <a:noAutofit/>
          </a:bodyPr>
          <a:lstStyle/>
          <a:p>
            <a:r>
              <a:rPr lang="en-US" sz="4000" b="1" baseline="30000" dirty="0"/>
              <a:t>12 </a:t>
            </a:r>
            <a:r>
              <a:rPr lang="en-US" sz="4000" dirty="0"/>
              <a:t>Put on then, as God's chosen ones, holy and beloved, compassionate hearts, kindness, humility, meekness, and patience, </a:t>
            </a:r>
            <a:r>
              <a:rPr lang="en-US" sz="4000" b="1" baseline="30000" dirty="0"/>
              <a:t>13 </a:t>
            </a:r>
            <a:r>
              <a:rPr lang="en-US" sz="4000" b="1" dirty="0">
                <a:solidFill>
                  <a:srgbClr val="FF0000"/>
                </a:solidFill>
              </a:rPr>
              <a:t>bearing with one another </a:t>
            </a:r>
            <a:r>
              <a:rPr lang="en-US" sz="4000" dirty="0"/>
              <a:t>and, if one has a complaint against another, </a:t>
            </a:r>
            <a:r>
              <a:rPr lang="en-US" sz="4000" dirty="0">
                <a:solidFill>
                  <a:srgbClr val="FF0000"/>
                </a:solidFill>
              </a:rPr>
              <a:t>forgiving each other</a:t>
            </a:r>
            <a:r>
              <a:rPr lang="en-US" sz="4000" dirty="0"/>
              <a:t>; 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as the Lord has forgiven you, so you also </a:t>
            </a:r>
            <a:r>
              <a:rPr lang="en-US" sz="4000" b="1" dirty="0">
                <a:solidFill>
                  <a:srgbClr val="FF0000"/>
                </a:solidFill>
              </a:rPr>
              <a:t>must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forgive</a:t>
            </a:r>
            <a:r>
              <a:rPr lang="en-US" sz="4000" dirty="0"/>
              <a:t>. </a:t>
            </a:r>
            <a:r>
              <a:rPr lang="en-US" sz="4000" b="1" baseline="30000" dirty="0"/>
              <a:t>14 </a:t>
            </a:r>
            <a:r>
              <a:rPr lang="en-US" sz="4000" dirty="0"/>
              <a:t>And above all these put on love, which binds everything together in perfect harmony.</a:t>
            </a:r>
            <a:endParaRPr lang="en-AU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300B0-F0CC-3BB5-81A7-0E33376B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780-5C05-47A3-A1CD-F2FE4A771ADC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34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2923</TotalTime>
  <Words>1858</Words>
  <Application>Microsoft Office PowerPoint</Application>
  <PresentationFormat>Widescreen</PresentationFormat>
  <Paragraphs>252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Light</vt:lpstr>
      <vt:lpstr>Office Theme</vt:lpstr>
      <vt:lpstr>PowerPoint Presentation</vt:lpstr>
      <vt:lpstr>Opening Prayer</vt:lpstr>
      <vt:lpstr>PowerPoint Presentation</vt:lpstr>
      <vt:lpstr>Review Previous Messages</vt:lpstr>
      <vt:lpstr>PowerPoint Presentation</vt:lpstr>
      <vt:lpstr>Something Beautiful is Happening!!!… </vt:lpstr>
      <vt:lpstr>Today:  We Must Have Mature Love</vt:lpstr>
      <vt:lpstr>Forgiveness &amp; Bearing With One Another</vt:lpstr>
      <vt:lpstr>Colossians 3:12-14</vt:lpstr>
      <vt:lpstr>Ephesians 4:31–32</vt:lpstr>
      <vt:lpstr>PowerPoint Presentation</vt:lpstr>
      <vt:lpstr>Heads: To Bear with One Another </vt:lpstr>
      <vt:lpstr>Tails: Forgive One Another </vt:lpstr>
      <vt:lpstr>Best Example: Good News of Jesus Christ </vt:lpstr>
      <vt:lpstr>PowerPoint Presentation</vt:lpstr>
      <vt:lpstr>The Three Coins</vt:lpstr>
      <vt:lpstr>As stated, Real Love always costs you something</vt:lpstr>
      <vt:lpstr>Christian community is like that</vt:lpstr>
      <vt:lpstr>PowerPoint Presentation</vt:lpstr>
      <vt:lpstr>PowerPoint Presentation</vt:lpstr>
      <vt:lpstr>PowerPoint Presentation</vt:lpstr>
      <vt:lpstr>Two real coins… and one counterfeit.</vt:lpstr>
      <vt:lpstr>The Danger</vt:lpstr>
      <vt:lpstr>Forgiveness, Reconciliation &amp; Trust</vt:lpstr>
      <vt:lpstr>What Mature Love Does</vt:lpstr>
      <vt:lpstr>Keeping it Real: Some People Are Hard To Love</vt:lpstr>
      <vt:lpstr>Scratch or Wound? (This is NOT two sides of a coin!)</vt:lpstr>
      <vt:lpstr>Scratches (“Bear With One Another”)</vt:lpstr>
      <vt:lpstr>Wounds (“Forgive / Confront / Protect”)</vt:lpstr>
      <vt:lpstr>Very Important Distinctions</vt:lpstr>
      <vt:lpstr>“Practical Wisdom”</vt:lpstr>
      <vt:lpstr>Diagnostic Questions</vt:lpstr>
      <vt:lpstr>Call to Action This Week</vt:lpstr>
      <vt:lpstr>Conclusion</vt:lpstr>
      <vt:lpstr>🎯 Prayer: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Mckitrick</dc:creator>
  <cp:lastModifiedBy>Erik Mckitrick</cp:lastModifiedBy>
  <cp:revision>128</cp:revision>
  <cp:lastPrinted>2026-05-02T01:12:09Z</cp:lastPrinted>
  <dcterms:created xsi:type="dcterms:W3CDTF">2026-04-24T08:11:51Z</dcterms:created>
  <dcterms:modified xsi:type="dcterms:W3CDTF">2026-06-06T11:17:32Z</dcterms:modified>
</cp:coreProperties>
</file>